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311A5F-190A-4C57-B9D7-BCF3CB446FC3}"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330742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11A5F-190A-4C57-B9D7-BCF3CB446FC3}"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87411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11A5F-190A-4C57-B9D7-BCF3CB446FC3}"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88345E-7D2C-4D6C-BFDF-C31C29EADD8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3258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C311A5F-190A-4C57-B9D7-BCF3CB446FC3}"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2592639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C311A5F-190A-4C57-B9D7-BCF3CB446FC3}"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88345E-7D2C-4D6C-BFDF-C31C29EADD8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1465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C311A5F-190A-4C57-B9D7-BCF3CB446FC3}"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301554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11A5F-190A-4C57-B9D7-BCF3CB446FC3}"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236314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11A5F-190A-4C57-B9D7-BCF3CB446FC3}"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315739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311A5F-190A-4C57-B9D7-BCF3CB446FC3}"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192303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11A5F-190A-4C57-B9D7-BCF3CB446FC3}"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288175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311A5F-190A-4C57-B9D7-BCF3CB446FC3}"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206857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311A5F-190A-4C57-B9D7-BCF3CB446FC3}"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381447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311A5F-190A-4C57-B9D7-BCF3CB446FC3}"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26971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11A5F-190A-4C57-B9D7-BCF3CB446FC3}"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46184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1A5F-190A-4C57-B9D7-BCF3CB446FC3}"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334100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11A5F-190A-4C57-B9D7-BCF3CB446FC3}"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688345E-7D2C-4D6C-BFDF-C31C29EADD88}" type="slidenum">
              <a:rPr lang="en-US" smtClean="0"/>
              <a:t>‹#›</a:t>
            </a:fld>
            <a:endParaRPr lang="en-US"/>
          </a:p>
        </p:txBody>
      </p:sp>
    </p:spTree>
    <p:extLst>
      <p:ext uri="{BB962C8B-B14F-4D97-AF65-F5344CB8AC3E}">
        <p14:creationId xmlns:p14="http://schemas.microsoft.com/office/powerpoint/2010/main" val="36594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C311A5F-190A-4C57-B9D7-BCF3CB446FC3}" type="datetimeFigureOut">
              <a:rPr lang="en-US" smtClean="0"/>
              <a:t>4/20/2021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688345E-7D2C-4D6C-BFDF-C31C29EADD88}" type="slidenum">
              <a:rPr lang="en-US" smtClean="0"/>
              <a:t>‹#›</a:t>
            </a:fld>
            <a:endParaRPr lang="en-US"/>
          </a:p>
        </p:txBody>
      </p:sp>
    </p:spTree>
    <p:extLst>
      <p:ext uri="{BB962C8B-B14F-4D97-AF65-F5344CB8AC3E}">
        <p14:creationId xmlns:p14="http://schemas.microsoft.com/office/powerpoint/2010/main" val="19217860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7211" y="1708841"/>
            <a:ext cx="10574448" cy="2262781"/>
          </a:xfrm>
        </p:spPr>
        <p:txBody>
          <a:bodyPr>
            <a:normAutofit fontScale="90000"/>
          </a:bodyPr>
          <a:lstStyle/>
          <a:p>
            <a:r>
              <a:rPr lang="sr-Latn-CS" sz="4000" b="1" dirty="0"/>
              <a:t>Geotechnical conditions for the </a:t>
            </a:r>
            <a:r>
              <a:rPr lang="sr-Latn-CS" sz="4000" b="1" dirty="0" smtClean="0"/>
              <a:t>construction </a:t>
            </a:r>
            <a:r>
              <a:rPr lang="sr-Latn-CS" sz="4000" b="1" dirty="0"/>
              <a:t>of the Vršnik Tunnel on the Niš</a:t>
            </a:r>
            <a:r>
              <a:rPr lang="en-GB" sz="4000" b="1" dirty="0"/>
              <a:t>–</a:t>
            </a:r>
            <a:r>
              <a:rPr lang="sr-Latn-CS" sz="4000" b="1" dirty="0"/>
              <a:t>Priština Highway</a:t>
            </a:r>
            <a:r>
              <a:rPr lang="en-US" dirty="0"/>
              <a:t/>
            </a:r>
            <a:br>
              <a:rPr lang="en-US" dirty="0"/>
            </a:br>
            <a:endParaRPr lang="en-US" dirty="0"/>
          </a:p>
        </p:txBody>
      </p:sp>
      <p:sp>
        <p:nvSpPr>
          <p:cNvPr id="3" name="Subtitle 2"/>
          <p:cNvSpPr>
            <a:spLocks noGrp="1"/>
          </p:cNvSpPr>
          <p:nvPr>
            <p:ph type="subTitle" idx="1"/>
          </p:nvPr>
        </p:nvSpPr>
        <p:spPr>
          <a:xfrm>
            <a:off x="1551120" y="368871"/>
            <a:ext cx="9406630" cy="1126283"/>
          </a:xfrm>
        </p:spPr>
        <p:txBody>
          <a:bodyPr/>
          <a:lstStyle/>
          <a:p>
            <a:pPr algn="ctr"/>
            <a:r>
              <a:rPr lang="en-US" dirty="0"/>
              <a:t>8th International conference: Contemporary achievements in civil engineering</a:t>
            </a:r>
            <a:r>
              <a:rPr lang="en-US" dirty="0" smtClean="0"/>
              <a:t>, </a:t>
            </a:r>
            <a:r>
              <a:rPr lang="en-US" dirty="0"/>
              <a:t>Subotica, </a:t>
            </a:r>
            <a:r>
              <a:rPr lang="en-US" dirty="0" err="1" smtClean="0"/>
              <a:t>Srbija</a:t>
            </a:r>
            <a:r>
              <a:rPr lang="en-US" dirty="0"/>
              <a:t>,</a:t>
            </a:r>
            <a:r>
              <a:rPr lang="en-US" dirty="0" smtClean="0"/>
              <a:t> 2021.</a:t>
            </a:r>
            <a:endParaRPr lang="en-US" dirty="0"/>
          </a:p>
        </p:txBody>
      </p:sp>
      <p:sp>
        <p:nvSpPr>
          <p:cNvPr id="5" name="Rectangle 4"/>
          <p:cNvSpPr/>
          <p:nvPr/>
        </p:nvSpPr>
        <p:spPr>
          <a:xfrm>
            <a:off x="1617552" y="5565090"/>
            <a:ext cx="9273767" cy="1169551"/>
          </a:xfrm>
          <a:prstGeom prst="rect">
            <a:avLst/>
          </a:prstGeom>
        </p:spPr>
        <p:txBody>
          <a:bodyPr wrap="square">
            <a:spAutoFit/>
          </a:bodyPr>
          <a:lstStyle/>
          <a:p>
            <a:r>
              <a:rPr lang="en-US" sz="1400" b="1" dirty="0" err="1" smtClean="0"/>
              <a:t>Marinković</a:t>
            </a:r>
            <a:r>
              <a:rPr lang="en-US" sz="1400" b="1" dirty="0" smtClean="0"/>
              <a:t>, </a:t>
            </a:r>
            <a:r>
              <a:rPr lang="en-US" sz="1400" b="1" dirty="0" err="1" smtClean="0"/>
              <a:t>N.,</a:t>
            </a:r>
            <a:r>
              <a:rPr lang="en-US" sz="1400" dirty="0" err="1" smtClean="0"/>
              <a:t>MSc</a:t>
            </a:r>
            <a:r>
              <a:rPr lang="en-US" sz="1400" dirty="0" smtClean="0"/>
              <a:t> Civ. Eng., MSc Eng. Geol., University of </a:t>
            </a:r>
            <a:r>
              <a:rPr lang="en-US" sz="1400" dirty="0" err="1" smtClean="0"/>
              <a:t>Niš</a:t>
            </a:r>
            <a:r>
              <a:rPr lang="en-US" sz="1400" dirty="0" smtClean="0"/>
              <a:t>, </a:t>
            </a:r>
          </a:p>
          <a:p>
            <a:r>
              <a:rPr lang="en-US" sz="1400" b="1" dirty="0" err="1" smtClean="0"/>
              <a:t>Jovanovski</a:t>
            </a:r>
            <a:r>
              <a:rPr lang="en-US" sz="1400" dirty="0" smtClean="0"/>
              <a:t>,</a:t>
            </a:r>
            <a:r>
              <a:rPr lang="en-US" sz="1400" b="1" dirty="0" smtClean="0"/>
              <a:t> M.,</a:t>
            </a:r>
            <a:r>
              <a:rPr lang="en-US" sz="1400" dirty="0" smtClean="0"/>
              <a:t> PhD, Full Prof., </a:t>
            </a:r>
            <a:r>
              <a:rPr lang="sr-Latn-CS" sz="1400" dirty="0"/>
              <a:t>University "Ss. Cyril and Methodius" of Skopje</a:t>
            </a:r>
            <a:endParaRPr lang="en-US" sz="1400" dirty="0" smtClean="0"/>
          </a:p>
          <a:p>
            <a:r>
              <a:rPr lang="en-US" sz="1400" b="1" dirty="0" err="1" smtClean="0"/>
              <a:t>Zlatanović</a:t>
            </a:r>
            <a:r>
              <a:rPr lang="en-US" sz="1400" b="1" dirty="0" smtClean="0"/>
              <a:t>, E., </a:t>
            </a:r>
            <a:r>
              <a:rPr lang="en-US" sz="1400" dirty="0" smtClean="0"/>
              <a:t>PhD, Assist. Prof., University of </a:t>
            </a:r>
            <a:r>
              <a:rPr lang="en-US" sz="1400" dirty="0" err="1" smtClean="0"/>
              <a:t>Niš</a:t>
            </a:r>
            <a:r>
              <a:rPr lang="en-US" sz="1400" dirty="0" smtClean="0"/>
              <a:t>, </a:t>
            </a:r>
          </a:p>
          <a:p>
            <a:r>
              <a:rPr lang="en-US" sz="1400" b="1" dirty="0" err="1" smtClean="0"/>
              <a:t>Bonić</a:t>
            </a:r>
            <a:r>
              <a:rPr lang="en-US" sz="1400" b="1" dirty="0" smtClean="0"/>
              <a:t>, Z., </a:t>
            </a:r>
            <a:r>
              <a:rPr lang="en-US" sz="1400" dirty="0" smtClean="0"/>
              <a:t>PhD, Assoc. Prof., University of </a:t>
            </a:r>
            <a:r>
              <a:rPr lang="en-US" sz="1400" dirty="0" err="1" smtClean="0"/>
              <a:t>Niš</a:t>
            </a:r>
            <a:r>
              <a:rPr lang="en-US" sz="1400" dirty="0" smtClean="0"/>
              <a:t>, </a:t>
            </a:r>
          </a:p>
          <a:p>
            <a:r>
              <a:rPr lang="en-US" sz="1400" b="1" dirty="0" err="1" smtClean="0"/>
              <a:t>Romić</a:t>
            </a:r>
            <a:r>
              <a:rPr lang="en-US" sz="1400" b="1" dirty="0" smtClean="0"/>
              <a:t>, N., </a:t>
            </a:r>
            <a:r>
              <a:rPr lang="en-US" sz="1400" dirty="0" smtClean="0"/>
              <a:t>MSc Civ. Eng., University of </a:t>
            </a:r>
            <a:r>
              <a:rPr lang="en-US" sz="1400" dirty="0" err="1" smtClean="0"/>
              <a:t>Niš</a:t>
            </a:r>
            <a:r>
              <a:rPr lang="en-US" sz="1400" dirty="0" smtClean="0"/>
              <a:t>. </a:t>
            </a:r>
            <a:endParaRPr lang="en-US" sz="1400" dirty="0"/>
          </a:p>
        </p:txBody>
      </p:sp>
    </p:spTree>
    <p:extLst>
      <p:ext uri="{BB962C8B-B14F-4D97-AF65-F5344CB8AC3E}">
        <p14:creationId xmlns:p14="http://schemas.microsoft.com/office/powerpoint/2010/main" val="896270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1771" y="799898"/>
            <a:ext cx="1898277" cy="400110"/>
          </a:xfrm>
          <a:prstGeom prst="rect">
            <a:avLst/>
          </a:prstGeom>
        </p:spPr>
        <p:txBody>
          <a:bodyPr wrap="none">
            <a:spAutoFit/>
          </a:bodyPr>
          <a:lstStyle/>
          <a:p>
            <a:r>
              <a:rPr lang="en-US" sz="2000" dirty="0"/>
              <a:t>CONCLUSION</a:t>
            </a:r>
          </a:p>
        </p:txBody>
      </p:sp>
      <p:sp>
        <p:nvSpPr>
          <p:cNvPr id="6" name="Rectangle 5"/>
          <p:cNvSpPr/>
          <p:nvPr/>
        </p:nvSpPr>
        <p:spPr>
          <a:xfrm>
            <a:off x="1231271" y="1339912"/>
            <a:ext cx="10284737" cy="4701287"/>
          </a:xfrm>
          <a:prstGeom prst="rect">
            <a:avLst/>
          </a:prstGeom>
        </p:spPr>
        <p:txBody>
          <a:bodyPr wrap="square">
            <a:spAutoFit/>
          </a:bodyPr>
          <a:lstStyle/>
          <a:p>
            <a:pPr marL="285750" indent="-285750" algn="just">
              <a:spcAft>
                <a:spcPts val="600"/>
              </a:spcAft>
              <a:buFont typeface="Arial" panose="020B0604020202020204" pitchFamily="34" charset="0"/>
              <a:buChar char="•"/>
            </a:pPr>
            <a:r>
              <a:rPr lang="en-US" dirty="0" smtClean="0"/>
              <a:t>The </a:t>
            </a:r>
            <a:r>
              <a:rPr lang="en-US" dirty="0" err="1"/>
              <a:t>Vršnik</a:t>
            </a:r>
            <a:r>
              <a:rPr lang="en-US" dirty="0"/>
              <a:t> Tunnel consists of two tunnel pipes</a:t>
            </a:r>
            <a:r>
              <a:rPr lang="en-US" dirty="0" smtClean="0"/>
              <a:t>.</a:t>
            </a:r>
            <a:endParaRPr lang="en-US" dirty="0"/>
          </a:p>
          <a:p>
            <a:pPr marL="285750" indent="-285750" algn="just">
              <a:spcAft>
                <a:spcPts val="900"/>
              </a:spcAft>
              <a:buFont typeface="Arial" panose="020B0604020202020204" pitchFamily="34" charset="0"/>
              <a:buChar char="•"/>
            </a:pPr>
            <a:r>
              <a:rPr lang="en-US" dirty="0" smtClean="0"/>
              <a:t>The </a:t>
            </a:r>
            <a:r>
              <a:rPr lang="en-US" dirty="0"/>
              <a:t>construction is performed mostly in gneisses and degraded gneisses. </a:t>
            </a:r>
          </a:p>
          <a:p>
            <a:pPr marL="285750" indent="-285750" algn="just">
              <a:spcAft>
                <a:spcPts val="900"/>
              </a:spcAft>
              <a:buFont typeface="Arial" panose="020B0604020202020204" pitchFamily="34" charset="0"/>
              <a:buChar char="•"/>
            </a:pPr>
            <a:r>
              <a:rPr lang="en-US" dirty="0" smtClean="0"/>
              <a:t>The </a:t>
            </a:r>
            <a:r>
              <a:rPr lang="en-US" dirty="0"/>
              <a:t>finished road level is inclined by 4.0% towards the entrance </a:t>
            </a:r>
            <a:r>
              <a:rPr lang="en-US" dirty="0" smtClean="0"/>
              <a:t>portal. </a:t>
            </a:r>
          </a:p>
          <a:p>
            <a:pPr marL="285750" indent="-285750" algn="just">
              <a:spcAft>
                <a:spcPts val="900"/>
              </a:spcAft>
              <a:buFont typeface="Arial" panose="020B0604020202020204" pitchFamily="34" charset="0"/>
              <a:buChar char="•"/>
            </a:pPr>
            <a:r>
              <a:rPr lang="en-US" dirty="0" smtClean="0"/>
              <a:t>During the construction of the tunnel, the application of contemporary tunnel construction technology is predicted - the concept of the NATM. </a:t>
            </a:r>
          </a:p>
          <a:p>
            <a:pPr marL="285750" indent="-285750" algn="just">
              <a:spcAft>
                <a:spcPts val="900"/>
              </a:spcAft>
              <a:buFont typeface="Arial" panose="020B0604020202020204" pitchFamily="34" charset="0"/>
              <a:buChar char="•"/>
            </a:pPr>
            <a:r>
              <a:rPr lang="en-US" dirty="0" smtClean="0"/>
              <a:t>For </a:t>
            </a:r>
            <a:r>
              <a:rPr lang="en-US" dirty="0"/>
              <a:t>geotechnical conditions of the construction of the tunnel it can be concluded that they are </a:t>
            </a:r>
            <a:r>
              <a:rPr lang="en-US" dirty="0" err="1"/>
              <a:t>favourable</a:t>
            </a:r>
            <a:r>
              <a:rPr lang="en-US" dirty="0"/>
              <a:t> within Zone 2, which covers approximately 65% of the length of the tunnel. </a:t>
            </a:r>
          </a:p>
          <a:p>
            <a:pPr marL="285750" indent="-285750" algn="just">
              <a:spcAft>
                <a:spcPts val="600"/>
              </a:spcAft>
              <a:buFont typeface="Arial" panose="020B0604020202020204" pitchFamily="34" charset="0"/>
              <a:buChar char="•"/>
            </a:pPr>
            <a:r>
              <a:rPr lang="en-US" dirty="0" smtClean="0"/>
              <a:t>The </a:t>
            </a:r>
            <a:r>
              <a:rPr lang="en-US" dirty="0"/>
              <a:t>Zone 4 is assessed conditionally (relatively) favorable (about 15%), whereas for the remaining part of the tunnel more difficult construction conditions are expected. </a:t>
            </a:r>
          </a:p>
          <a:p>
            <a:pPr marL="285750" indent="-285750" algn="just">
              <a:spcAft>
                <a:spcPts val="900"/>
              </a:spcAft>
              <a:buFont typeface="Arial" panose="020B0604020202020204" pitchFamily="34" charset="0"/>
              <a:buChar char="•"/>
            </a:pPr>
            <a:r>
              <a:rPr lang="en-US" dirty="0" smtClean="0"/>
              <a:t>Such </a:t>
            </a:r>
            <a:r>
              <a:rPr lang="en-US" dirty="0"/>
              <a:t>difficult conditions are expected primarily at the part in the approach cutting areas and at the portal sections of the tunnel with a small overburden height.</a:t>
            </a:r>
          </a:p>
          <a:p>
            <a:pPr marL="285750" indent="-285750" algn="just">
              <a:spcAft>
                <a:spcPts val="900"/>
              </a:spcAft>
              <a:buFont typeface="Arial" panose="020B0604020202020204" pitchFamily="34" charset="0"/>
              <a:buChar char="•"/>
            </a:pPr>
            <a:r>
              <a:rPr lang="en-US" dirty="0" smtClean="0"/>
              <a:t>It </a:t>
            </a:r>
            <a:r>
              <a:rPr lang="en-US" dirty="0"/>
              <a:t>is necessary, in accordance with all the above stated, to adapt excavation technology, support systems, and appropriate drainage measures.</a:t>
            </a:r>
          </a:p>
        </p:txBody>
      </p:sp>
    </p:spTree>
    <p:extLst>
      <p:ext uri="{BB962C8B-B14F-4D97-AF65-F5344CB8AC3E}">
        <p14:creationId xmlns:p14="http://schemas.microsoft.com/office/powerpoint/2010/main" val="634490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8622" y="809509"/>
            <a:ext cx="10061418" cy="5632311"/>
          </a:xfrm>
          <a:prstGeom prst="rect">
            <a:avLst/>
          </a:prstGeom>
        </p:spPr>
        <p:txBody>
          <a:bodyPr wrap="square">
            <a:spAutoFit/>
          </a:bodyPr>
          <a:lstStyle/>
          <a:p>
            <a:r>
              <a:rPr lang="en-US" sz="2000" dirty="0"/>
              <a:t>REFERENCES</a:t>
            </a:r>
          </a:p>
          <a:p>
            <a:endParaRPr lang="en-US" dirty="0"/>
          </a:p>
          <a:p>
            <a:pPr marL="285750" indent="-285750">
              <a:buFont typeface="Arial" panose="020B0604020202020204" pitchFamily="34" charset="0"/>
              <a:buChar char="•"/>
            </a:pPr>
            <a:r>
              <a:rPr lang="en-US" dirty="0" smtClean="0"/>
              <a:t>Group </a:t>
            </a:r>
            <a:r>
              <a:rPr lang="en-US" dirty="0"/>
              <a:t>of authors, (2018). Infrastructure Project Facility – Technical Assistance 4 (IFP4) - TA2012054 R0 WBF RO WBF Preliminary Design and Feasibility Study with ESIA for construction of Highway E-80 in Serbia (SEETO Route 7) PRELIMINARY DESIGN - Environmental and Social Impact Assessment Study (ESIA).</a:t>
            </a:r>
          </a:p>
          <a:p>
            <a:pPr marL="285750" indent="-285750">
              <a:buFont typeface="Arial" panose="020B0604020202020204" pitchFamily="34" charset="0"/>
              <a:buChar char="•"/>
            </a:pPr>
            <a:r>
              <a:rPr lang="en-US" dirty="0" err="1" smtClean="0"/>
              <a:t>Rakić</a:t>
            </a:r>
            <a:r>
              <a:rPr lang="en-US" dirty="0"/>
              <a:t>, D. et al..: Engineering-geological conditions for the construction of the first section of </a:t>
            </a:r>
            <a:r>
              <a:rPr lang="en-US" dirty="0" err="1"/>
              <a:t>niš-pločnik</a:t>
            </a:r>
            <a:r>
              <a:rPr lang="en-US" dirty="0"/>
              <a:t> highway, 2018, p.p. 12-23.</a:t>
            </a:r>
          </a:p>
          <a:p>
            <a:pPr marL="285750" indent="-285750">
              <a:buFont typeface="Arial" panose="020B0604020202020204" pitchFamily="34" charset="0"/>
              <a:buChar char="•"/>
            </a:pPr>
            <a:r>
              <a:rPr lang="en-US" dirty="0" smtClean="0"/>
              <a:t>Infrastructure </a:t>
            </a:r>
            <a:r>
              <a:rPr lang="en-US" dirty="0"/>
              <a:t>Project Facility – Technical Assistance 4 (IFP4) - TA2012054 R0 WBF.</a:t>
            </a:r>
          </a:p>
          <a:p>
            <a:pPr marL="285750" indent="-285750">
              <a:buFont typeface="Arial" panose="020B0604020202020204" pitchFamily="34" charset="0"/>
              <a:buChar char="•"/>
            </a:pPr>
            <a:r>
              <a:rPr lang="en-US" dirty="0" err="1" smtClean="0"/>
              <a:t>Spirovski</a:t>
            </a:r>
            <a:r>
              <a:rPr lang="en-US" dirty="0"/>
              <a:t>, D., </a:t>
            </a:r>
            <a:r>
              <a:rPr lang="en-US" dirty="0" err="1"/>
              <a:t>Jovanovski</a:t>
            </a:r>
            <a:r>
              <a:rPr lang="en-US" dirty="0"/>
              <a:t>, M.: Study for geotechnical conditions for the construction of the </a:t>
            </a:r>
            <a:r>
              <a:rPr lang="en-US" dirty="0" err="1"/>
              <a:t>Vršnik</a:t>
            </a:r>
            <a:r>
              <a:rPr lang="en-US" dirty="0"/>
              <a:t> tunnel, </a:t>
            </a:r>
            <a:r>
              <a:rPr lang="en-US" dirty="0" err="1"/>
              <a:t>Geotehnika</a:t>
            </a:r>
            <a:r>
              <a:rPr lang="en-US" dirty="0"/>
              <a:t> Nova, Skopje, 2020.</a:t>
            </a:r>
          </a:p>
          <a:p>
            <a:pPr marL="285750" indent="-285750">
              <a:buFont typeface="Arial" panose="020B0604020202020204" pitchFamily="34" charset="0"/>
              <a:buChar char="•"/>
            </a:pPr>
            <a:r>
              <a:rPr lang="en-US" dirty="0" smtClean="0"/>
              <a:t>Barton</a:t>
            </a:r>
            <a:r>
              <a:rPr lang="en-US" dirty="0"/>
              <a:t>, N.: Some new Q-value correlations to assist in site </a:t>
            </a:r>
            <a:r>
              <a:rPr lang="en-US" dirty="0" err="1"/>
              <a:t>characterisation</a:t>
            </a:r>
            <a:r>
              <a:rPr lang="en-US" dirty="0"/>
              <a:t> and tunnel design. International Journal of Rock Mechanics &amp;amp; Mining Sciences, vol. 39, 2002, p.p. 85-216.</a:t>
            </a:r>
          </a:p>
          <a:p>
            <a:pPr marL="285750" indent="-285750">
              <a:buFont typeface="Arial" panose="020B0604020202020204" pitchFamily="34" charset="0"/>
              <a:buChar char="•"/>
            </a:pPr>
            <a:r>
              <a:rPr lang="en-US" dirty="0" err="1" smtClean="0"/>
              <a:t>Jovanovski</a:t>
            </a:r>
            <a:r>
              <a:rPr lang="en-US" dirty="0"/>
              <a:t>, M. Methodology for </a:t>
            </a:r>
            <a:r>
              <a:rPr lang="en-US" dirty="0" err="1"/>
              <a:t>deteremination</a:t>
            </a:r>
            <a:r>
              <a:rPr lang="en-US" dirty="0"/>
              <a:t> of rock masses as a working media, Doctoral Thesis, University "Ss. Cyril and Methodius" of Skopje, Faculty of Civil Engineering, Skopje, Macedonia, 2001.</a:t>
            </a:r>
          </a:p>
          <a:p>
            <a:pPr marL="285750" indent="-285750">
              <a:buFont typeface="Arial" panose="020B0604020202020204" pitchFamily="34" charset="0"/>
              <a:buChar char="•"/>
            </a:pPr>
            <a:r>
              <a:rPr lang="en-US" dirty="0" err="1" smtClean="0"/>
              <a:t>Chaniotis</a:t>
            </a:r>
            <a:r>
              <a:rPr lang="en-US" dirty="0"/>
              <a:t>, N., </a:t>
            </a:r>
            <a:r>
              <a:rPr lang="en-US" dirty="0" err="1"/>
              <a:t>Saroglou</a:t>
            </a:r>
            <a:r>
              <a:rPr lang="en-US" dirty="0"/>
              <a:t>, H, </a:t>
            </a:r>
            <a:r>
              <a:rPr lang="en-US" dirty="0" err="1"/>
              <a:t>Tsiambaos</a:t>
            </a:r>
            <a:r>
              <a:rPr lang="en-US" dirty="0"/>
              <a:t>, G: </a:t>
            </a:r>
            <a:r>
              <a:rPr lang="en-US" dirty="0" err="1"/>
              <a:t>Excavatability</a:t>
            </a:r>
            <a:r>
              <a:rPr lang="en-US" dirty="0"/>
              <a:t> of </a:t>
            </a:r>
            <a:r>
              <a:rPr lang="en-US" dirty="0" err="1"/>
              <a:t>rockmasses</a:t>
            </a:r>
            <a:r>
              <a:rPr lang="en-US" dirty="0"/>
              <a:t> in </a:t>
            </a:r>
            <a:r>
              <a:rPr lang="en-US" dirty="0" err="1"/>
              <a:t>tunnelling</a:t>
            </a:r>
            <a:r>
              <a:rPr lang="en-US" dirty="0"/>
              <a:t>, 7th International Symposium on Tunnels and Underground Structures in SEE 2017, May 3-5, 2017, Zagreb, Croatia.</a:t>
            </a:r>
          </a:p>
        </p:txBody>
      </p:sp>
    </p:spTree>
    <p:extLst>
      <p:ext uri="{BB962C8B-B14F-4D97-AF65-F5344CB8AC3E}">
        <p14:creationId xmlns:p14="http://schemas.microsoft.com/office/powerpoint/2010/main" val="2183960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209" y="1524175"/>
            <a:ext cx="3708066" cy="461665"/>
          </a:xfrm>
          <a:prstGeom prst="rect">
            <a:avLst/>
          </a:prstGeom>
        </p:spPr>
        <p:txBody>
          <a:bodyPr wrap="none">
            <a:spAutoFit/>
          </a:bodyPr>
          <a:lstStyle/>
          <a:p>
            <a:r>
              <a:rPr lang="en-US" sz="2400" dirty="0"/>
              <a:t>Thank you for </a:t>
            </a:r>
            <a:r>
              <a:rPr lang="en-US" sz="2400" dirty="0" smtClean="0"/>
              <a:t>attention!</a:t>
            </a:r>
            <a:endParaRPr lang="en-US" sz="2400" dirty="0"/>
          </a:p>
        </p:txBody>
      </p:sp>
      <p:pic>
        <p:nvPicPr>
          <p:cNvPr id="5" name="Picture 4"/>
          <p:cNvPicPr>
            <a:picLocks noChangeAspect="1"/>
          </p:cNvPicPr>
          <p:nvPr/>
        </p:nvPicPr>
        <p:blipFill>
          <a:blip r:embed="rId2"/>
          <a:stretch>
            <a:fillRect/>
          </a:stretch>
        </p:blipFill>
        <p:spPr>
          <a:xfrm>
            <a:off x="4504010" y="2435178"/>
            <a:ext cx="3372464" cy="3109080"/>
          </a:xfrm>
          <a:prstGeom prst="rect">
            <a:avLst/>
          </a:prstGeom>
        </p:spPr>
      </p:pic>
    </p:spTree>
    <p:extLst>
      <p:ext uri="{BB962C8B-B14F-4D97-AF65-F5344CB8AC3E}">
        <p14:creationId xmlns:p14="http://schemas.microsoft.com/office/powerpoint/2010/main" val="1536953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7675" y="1283391"/>
            <a:ext cx="9699279" cy="707886"/>
          </a:xfrm>
          <a:prstGeom prst="rect">
            <a:avLst/>
          </a:prstGeom>
        </p:spPr>
        <p:txBody>
          <a:bodyPr wrap="square">
            <a:spAutoFit/>
          </a:bodyPr>
          <a:lstStyle/>
          <a:p>
            <a:r>
              <a:rPr lang="en-US" sz="2000" dirty="0" smtClean="0"/>
              <a:t>The total length of the highway route is 77 km, along which the construction of numerous important objects (58) is planned, including six tunnels.</a:t>
            </a:r>
            <a:endParaRPr lang="en-US" sz="2000" dirty="0"/>
          </a:p>
        </p:txBody>
      </p:sp>
      <p:sp>
        <p:nvSpPr>
          <p:cNvPr id="6" name="Rectangle 5"/>
          <p:cNvSpPr/>
          <p:nvPr/>
        </p:nvSpPr>
        <p:spPr>
          <a:xfrm>
            <a:off x="1282574" y="2198937"/>
            <a:ext cx="10224380" cy="3785652"/>
          </a:xfrm>
          <a:prstGeom prst="rect">
            <a:avLst/>
          </a:prstGeom>
        </p:spPr>
        <p:txBody>
          <a:bodyPr wrap="square">
            <a:spAutoFit/>
          </a:bodyPr>
          <a:lstStyle/>
          <a:p>
            <a:pPr marL="342900" indent="-342900" algn="just">
              <a:buFont typeface="Arial" panose="020B0604020202020204" pitchFamily="34" charset="0"/>
              <a:buChar char="•"/>
            </a:pPr>
            <a:r>
              <a:rPr lang="en-US" sz="2000" dirty="0" smtClean="0"/>
              <a:t>The </a:t>
            </a:r>
            <a:r>
              <a:rPr lang="en-US" sz="2000" dirty="0" err="1" smtClean="0"/>
              <a:t>Vršnik</a:t>
            </a:r>
            <a:r>
              <a:rPr lang="en-US" sz="2000" dirty="0" smtClean="0"/>
              <a:t> Tunnel is 200m long. </a:t>
            </a:r>
          </a:p>
          <a:p>
            <a:pPr marL="342900" indent="-342900" algn="just">
              <a:buFont typeface="Arial" panose="020B0604020202020204" pitchFamily="34" charset="0"/>
              <a:buChar char="•"/>
            </a:pPr>
            <a:endParaRPr lang="en-US" sz="2000" dirty="0" smtClean="0"/>
          </a:p>
          <a:p>
            <a:pPr marL="342900" indent="-342900" algn="just">
              <a:buFont typeface="Arial" panose="020B0604020202020204" pitchFamily="34" charset="0"/>
              <a:buChar char="•"/>
            </a:pPr>
            <a:r>
              <a:rPr lang="en-US" sz="2000" dirty="0" smtClean="0"/>
              <a:t>The ground level in the area of the entrance portal is 336 m and in the area of the exit portal is 345 m, whereas the highest ground level above the tunnel pipe is about 351 m.</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The construction of two tunnel pipes is envisaged at the central distance between the axes of the tunnel pipes of about 37.5 m.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The pavement structures in the tunnel are designed with a grade of 4%.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smtClean="0"/>
              <a:t>The height of the tunnel in relation to the pavement structure is about 7.8 m</a:t>
            </a:r>
            <a:endParaRPr lang="en-US" sz="2000" dirty="0"/>
          </a:p>
        </p:txBody>
      </p:sp>
      <p:sp>
        <p:nvSpPr>
          <p:cNvPr id="2" name="Rectangle 1"/>
          <p:cNvSpPr/>
          <p:nvPr/>
        </p:nvSpPr>
        <p:spPr>
          <a:xfrm>
            <a:off x="1807675" y="779451"/>
            <a:ext cx="2064989" cy="400110"/>
          </a:xfrm>
          <a:prstGeom prst="rect">
            <a:avLst/>
          </a:prstGeom>
        </p:spPr>
        <p:txBody>
          <a:bodyPr wrap="none">
            <a:spAutoFit/>
          </a:bodyPr>
          <a:lstStyle/>
          <a:p>
            <a:pPr lvl="0">
              <a:spcAft>
                <a:spcPts val="0"/>
              </a:spcAft>
              <a:tabLst>
                <a:tab pos="-914400" algn="l"/>
                <a:tab pos="-868680" algn="r"/>
                <a:tab pos="228600" algn="l"/>
              </a:tabLst>
            </a:pPr>
            <a:r>
              <a:rPr lang="en-US" sz="2000" dirty="0"/>
              <a:t>INTRODUCTION</a:t>
            </a:r>
          </a:p>
        </p:txBody>
      </p:sp>
    </p:spTree>
    <p:extLst>
      <p:ext uri="{BB962C8B-B14F-4D97-AF65-F5344CB8AC3E}">
        <p14:creationId xmlns:p14="http://schemas.microsoft.com/office/powerpoint/2010/main" val="725895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558" y="181507"/>
            <a:ext cx="8842444" cy="4589670"/>
          </a:xfrm>
          <a:prstGeom prst="rect">
            <a:avLst/>
          </a:prstGeom>
          <a:noFill/>
          <a:ln>
            <a:noFill/>
          </a:ln>
        </p:spPr>
      </p:pic>
      <p:sp>
        <p:nvSpPr>
          <p:cNvPr id="5" name="Rectangle 4"/>
          <p:cNvSpPr/>
          <p:nvPr/>
        </p:nvSpPr>
        <p:spPr>
          <a:xfrm>
            <a:off x="5561847" y="4771177"/>
            <a:ext cx="6883651" cy="369332"/>
          </a:xfrm>
          <a:prstGeom prst="rect">
            <a:avLst/>
          </a:prstGeom>
        </p:spPr>
        <p:txBody>
          <a:bodyPr wrap="square">
            <a:spAutoFit/>
          </a:bodyPr>
          <a:lstStyle/>
          <a:p>
            <a:r>
              <a:rPr lang="en-US" i="1" dirty="0" smtClean="0">
                <a:effectLst/>
                <a:latin typeface="Times New Roman" panose="02020603050405020304" pitchFamily="18" charset="0"/>
                <a:ea typeface="Times New Roman" panose="02020603050405020304" pitchFamily="18" charset="0"/>
              </a:rPr>
              <a:t>Highway route with characteristic details on the section </a:t>
            </a:r>
            <a:r>
              <a:rPr lang="en-US" i="1" dirty="0" err="1" smtClean="0">
                <a:effectLst/>
                <a:latin typeface="Times New Roman" panose="02020603050405020304" pitchFamily="18" charset="0"/>
                <a:ea typeface="Times New Roman" panose="02020603050405020304" pitchFamily="18" charset="0"/>
              </a:rPr>
              <a:t>Niš</a:t>
            </a:r>
            <a:r>
              <a:rPr lang="en-GB" b="1" i="1" dirty="0" smtClean="0">
                <a:effectLst/>
                <a:latin typeface="Times New Roman" panose="02020603050405020304" pitchFamily="18" charset="0"/>
                <a:ea typeface="Times New Roman" panose="02020603050405020304" pitchFamily="18" charset="0"/>
              </a:rPr>
              <a:t>–</a:t>
            </a:r>
            <a:r>
              <a:rPr lang="en-US" i="1" dirty="0" err="1" smtClean="0">
                <a:effectLst/>
                <a:latin typeface="Times New Roman" panose="02020603050405020304" pitchFamily="18" charset="0"/>
                <a:ea typeface="Times New Roman" panose="02020603050405020304" pitchFamily="18" charset="0"/>
              </a:rPr>
              <a:t>Pločnik</a:t>
            </a:r>
            <a:endParaRPr lang="en-US" dirty="0"/>
          </a:p>
        </p:txBody>
      </p:sp>
      <p:pic>
        <p:nvPicPr>
          <p:cNvPr id="2" name="Picture 1"/>
          <p:cNvPicPr>
            <a:picLocks noChangeAspect="1"/>
          </p:cNvPicPr>
          <p:nvPr/>
        </p:nvPicPr>
        <p:blipFill>
          <a:blip r:embed="rId3"/>
          <a:stretch>
            <a:fillRect/>
          </a:stretch>
        </p:blipFill>
        <p:spPr>
          <a:xfrm>
            <a:off x="391391" y="2625505"/>
            <a:ext cx="5170456" cy="4086827"/>
          </a:xfrm>
          <a:prstGeom prst="rect">
            <a:avLst/>
          </a:prstGeom>
        </p:spPr>
      </p:pic>
    </p:spTree>
    <p:extLst>
      <p:ext uri="{BB962C8B-B14F-4D97-AF65-F5344CB8AC3E}">
        <p14:creationId xmlns:p14="http://schemas.microsoft.com/office/powerpoint/2010/main" val="14352716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069125" y="2797522"/>
            <a:ext cx="6310264" cy="3200400"/>
          </a:xfrm>
          <a:prstGeom prst="rect">
            <a:avLst/>
          </a:prstGeom>
          <a:noFill/>
          <a:ln>
            <a:noFill/>
          </a:ln>
        </p:spPr>
      </p:pic>
      <p:sp>
        <p:nvSpPr>
          <p:cNvPr id="7" name="Rectangle 6"/>
          <p:cNvSpPr/>
          <p:nvPr/>
        </p:nvSpPr>
        <p:spPr>
          <a:xfrm>
            <a:off x="1816727" y="721114"/>
            <a:ext cx="9744547" cy="1323439"/>
          </a:xfrm>
          <a:prstGeom prst="rect">
            <a:avLst/>
          </a:prstGeom>
        </p:spPr>
        <p:txBody>
          <a:bodyPr wrap="square">
            <a:spAutoFit/>
          </a:bodyPr>
          <a:lstStyle/>
          <a:p>
            <a:pPr algn="just">
              <a:spcAft>
                <a:spcPts val="0"/>
              </a:spcAft>
              <a:tabLst>
                <a:tab pos="-914400" algn="l"/>
                <a:tab pos="-868680" algn="r"/>
              </a:tabLst>
            </a:pPr>
            <a:r>
              <a:rPr lang="en-US" sz="2000" dirty="0"/>
              <a:t>GEOLOGICAL PROPERTIES OF THE TERRAIN</a:t>
            </a:r>
          </a:p>
          <a:p>
            <a:pPr algn="just">
              <a:spcAft>
                <a:spcPts val="0"/>
              </a:spcAft>
              <a:tabLst>
                <a:tab pos="-914400" algn="l"/>
                <a:tab pos="-868680" algn="r"/>
              </a:tabLst>
            </a:pPr>
            <a:endParaRPr lang="en-US" sz="2000" dirty="0" smtClean="0"/>
          </a:p>
          <a:p>
            <a:pPr algn="just">
              <a:spcAft>
                <a:spcPts val="0"/>
              </a:spcAft>
              <a:tabLst>
                <a:tab pos="-914400" algn="l"/>
                <a:tab pos="-868680" algn="r"/>
              </a:tabLst>
            </a:pPr>
            <a:r>
              <a:rPr lang="en-US" sz="2000" dirty="0" smtClean="0"/>
              <a:t>Based on the test, the profile of the characteristic cross-section of the area in which the construction of the tunnel is planned is presented.</a:t>
            </a:r>
            <a:endParaRPr lang="en-US" sz="2000" dirty="0"/>
          </a:p>
        </p:txBody>
      </p:sp>
      <p:sp>
        <p:nvSpPr>
          <p:cNvPr id="2" name="Rectangle 1"/>
          <p:cNvSpPr/>
          <p:nvPr/>
        </p:nvSpPr>
        <p:spPr>
          <a:xfrm>
            <a:off x="2732637" y="5997922"/>
            <a:ext cx="6983239" cy="369332"/>
          </a:xfrm>
          <a:prstGeom prst="rect">
            <a:avLst/>
          </a:prstGeom>
        </p:spPr>
        <p:txBody>
          <a:bodyPr wrap="square">
            <a:spAutoFit/>
          </a:bodyPr>
          <a:lstStyle/>
          <a:p>
            <a:r>
              <a:rPr lang="en-US" i="1" dirty="0">
                <a:latin typeface="Times New Roman" panose="02020603050405020304" pitchFamily="18" charset="0"/>
                <a:ea typeface="Times New Roman" panose="02020603050405020304" pitchFamily="18" charset="0"/>
              </a:rPr>
              <a:t> A characteristic engineering</a:t>
            </a:r>
            <a:r>
              <a:rPr lang="en-GB" i="1" dirty="0">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geological cross-section of a </a:t>
            </a:r>
            <a:r>
              <a:rPr lang="en-US" i="1" dirty="0" err="1">
                <a:latin typeface="Times New Roman" panose="02020603050405020304" pitchFamily="18" charset="0"/>
                <a:ea typeface="Times New Roman" panose="02020603050405020304" pitchFamily="18" charset="0"/>
              </a:rPr>
              <a:t>shist</a:t>
            </a:r>
            <a:r>
              <a:rPr lang="en-US" i="1" dirty="0">
                <a:latin typeface="Times New Roman" panose="02020603050405020304" pitchFamily="18" charset="0"/>
                <a:ea typeface="Times New Roman" panose="02020603050405020304" pitchFamily="18" charset="0"/>
              </a:rPr>
              <a:t> complex </a:t>
            </a:r>
            <a:endParaRPr lang="en-US" dirty="0"/>
          </a:p>
        </p:txBody>
      </p:sp>
    </p:spTree>
    <p:extLst>
      <p:ext uri="{BB962C8B-B14F-4D97-AF65-F5344CB8AC3E}">
        <p14:creationId xmlns:p14="http://schemas.microsoft.com/office/powerpoint/2010/main" val="2430309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4424" y="1037178"/>
            <a:ext cx="9427674" cy="923330"/>
          </a:xfrm>
          <a:prstGeom prst="rect">
            <a:avLst/>
          </a:prstGeom>
        </p:spPr>
        <p:txBody>
          <a:bodyPr wrap="square">
            <a:spAutoFit/>
          </a:bodyPr>
          <a:lstStyle/>
          <a:p>
            <a:pPr algn="just"/>
            <a:r>
              <a:rPr lang="en-US" dirty="0"/>
              <a:t>For the needs of preparing the Survey of geotechnical conditions for the tunnel construction at the level of the Final Design, additional exploration holes were drilled and related geophysical investigations were </a:t>
            </a:r>
            <a:r>
              <a:rPr lang="en-US" dirty="0" smtClean="0"/>
              <a:t>performed.</a:t>
            </a:r>
            <a:endParaRPr lang="en-US" dirty="0"/>
          </a:p>
        </p:txBody>
      </p:sp>
      <p:sp>
        <p:nvSpPr>
          <p:cNvPr id="5" name="Rectangle 4"/>
          <p:cNvSpPr/>
          <p:nvPr/>
        </p:nvSpPr>
        <p:spPr>
          <a:xfrm>
            <a:off x="1934423" y="2040410"/>
            <a:ext cx="9427675" cy="923330"/>
          </a:xfrm>
          <a:prstGeom prst="rect">
            <a:avLst/>
          </a:prstGeom>
        </p:spPr>
        <p:txBody>
          <a:bodyPr wrap="square">
            <a:spAutoFit/>
          </a:bodyPr>
          <a:lstStyle/>
          <a:p>
            <a:pPr algn="just"/>
            <a:r>
              <a:rPr lang="en-US" dirty="0"/>
              <a:t>The dynamic properties of rock masses are interpreted based on the measured velocities of longitudinal (</a:t>
            </a:r>
            <a:r>
              <a:rPr lang="en-US" dirty="0" err="1"/>
              <a:t>Vp</a:t>
            </a:r>
            <a:r>
              <a:rPr lang="en-US" dirty="0"/>
              <a:t>) and transverse seismic waves (</a:t>
            </a:r>
            <a:r>
              <a:rPr lang="en-US" dirty="0" err="1"/>
              <a:t>Vs</a:t>
            </a:r>
            <a:r>
              <a:rPr lang="en-US" dirty="0"/>
              <a:t>), which were used to determine characteristic dynamic </a:t>
            </a:r>
            <a:r>
              <a:rPr lang="en-US" dirty="0" smtClean="0"/>
              <a:t>parameters. </a:t>
            </a:r>
            <a:endParaRPr lang="en-US" dirty="0"/>
          </a:p>
        </p:txBody>
      </p:sp>
      <p:sp>
        <p:nvSpPr>
          <p:cNvPr id="6" name="Rectangle 5"/>
          <p:cNvSpPr/>
          <p:nvPr/>
        </p:nvSpPr>
        <p:spPr>
          <a:xfrm>
            <a:off x="1934423" y="3260611"/>
            <a:ext cx="9518212" cy="3416320"/>
          </a:xfrm>
          <a:prstGeom prst="rect">
            <a:avLst/>
          </a:prstGeom>
        </p:spPr>
        <p:txBody>
          <a:bodyPr wrap="square">
            <a:spAutoFit/>
          </a:bodyPr>
          <a:lstStyle/>
          <a:p>
            <a:pPr algn="just">
              <a:spcAft>
                <a:spcPts val="0"/>
              </a:spcAft>
              <a:tabLst>
                <a:tab pos="2651760" algn="l"/>
              </a:tabLst>
            </a:pPr>
            <a:r>
              <a:rPr lang="en-US" dirty="0"/>
              <a:t>The obtained results define the following zones according to the seismic wave velocity parameter:</a:t>
            </a:r>
          </a:p>
          <a:p>
            <a:pPr algn="just">
              <a:spcAft>
                <a:spcPts val="0"/>
              </a:spcAft>
              <a:tabLst>
                <a:tab pos="2651760" algn="l"/>
              </a:tabLst>
            </a:pPr>
            <a:endParaRPr lang="en-US" dirty="0"/>
          </a:p>
          <a:p>
            <a:pPr lvl="0" algn="just">
              <a:spcAft>
                <a:spcPts val="0"/>
              </a:spcAft>
              <a:tabLst>
                <a:tab pos="2651760" algn="l"/>
              </a:tabLst>
            </a:pPr>
            <a:r>
              <a:rPr lang="en-US" dirty="0"/>
              <a:t>1. Surficial zone with values: </a:t>
            </a:r>
            <a:r>
              <a:rPr lang="en-US" dirty="0" err="1"/>
              <a:t>Vp</a:t>
            </a:r>
            <a:r>
              <a:rPr lang="en-US" dirty="0"/>
              <a:t> &lt; 200</a:t>
            </a:r>
            <a:r>
              <a:rPr lang="en-GB" dirty="0"/>
              <a:t>–</a:t>
            </a:r>
            <a:r>
              <a:rPr lang="en-US" dirty="0"/>
              <a:t>750 m/s, </a:t>
            </a:r>
            <a:r>
              <a:rPr lang="en-US" dirty="0" err="1"/>
              <a:t>Vs</a:t>
            </a:r>
            <a:r>
              <a:rPr lang="en-US" dirty="0"/>
              <a:t> &lt; 80</a:t>
            </a:r>
            <a:r>
              <a:rPr lang="en-GB" dirty="0"/>
              <a:t>–</a:t>
            </a:r>
            <a:r>
              <a:rPr lang="en-US" dirty="0"/>
              <a:t>280 m/s, with the thickness from 1 to 4 m;</a:t>
            </a:r>
          </a:p>
          <a:p>
            <a:pPr marL="342900" lvl="0" indent="-342900" algn="just">
              <a:spcAft>
                <a:spcPts val="0"/>
              </a:spcAft>
              <a:buFont typeface="+mj-lt"/>
              <a:buAutoNum type="arabicPeriod"/>
              <a:tabLst>
                <a:tab pos="2651760" algn="l"/>
              </a:tabLst>
            </a:pPr>
            <a:endParaRPr lang="en-US" dirty="0"/>
          </a:p>
          <a:p>
            <a:pPr lvl="0" algn="just">
              <a:spcAft>
                <a:spcPts val="0"/>
              </a:spcAft>
              <a:tabLst>
                <a:tab pos="2651760" algn="l"/>
              </a:tabLst>
            </a:pPr>
            <a:r>
              <a:rPr lang="en-US" dirty="0"/>
              <a:t>2. Subsurface zone, which would match to the weathering crust with values: </a:t>
            </a:r>
            <a:r>
              <a:rPr lang="en-US" dirty="0" err="1"/>
              <a:t>Vp</a:t>
            </a:r>
            <a:r>
              <a:rPr lang="en-US" dirty="0"/>
              <a:t> &lt; 800</a:t>
            </a:r>
            <a:r>
              <a:rPr lang="en-GB" dirty="0"/>
              <a:t>–</a:t>
            </a:r>
            <a:r>
              <a:rPr lang="en-US" dirty="0"/>
              <a:t>1580 m/s and </a:t>
            </a:r>
            <a:r>
              <a:rPr lang="en-US" dirty="0" err="1"/>
              <a:t>Vs</a:t>
            </a:r>
            <a:r>
              <a:rPr lang="en-US" dirty="0"/>
              <a:t> = 300</a:t>
            </a:r>
            <a:r>
              <a:rPr lang="en-GB" dirty="0"/>
              <a:t>–</a:t>
            </a:r>
            <a:r>
              <a:rPr lang="en-US" dirty="0"/>
              <a:t>590 m/s, with the thickness of 8 to 11 m;</a:t>
            </a:r>
          </a:p>
          <a:p>
            <a:pPr lvl="0" algn="just">
              <a:spcAft>
                <a:spcPts val="0"/>
              </a:spcAft>
              <a:tabLst>
                <a:tab pos="2651760" algn="l"/>
              </a:tabLst>
            </a:pPr>
            <a:endParaRPr lang="en-US" dirty="0"/>
          </a:p>
          <a:p>
            <a:pPr lvl="0" algn="just">
              <a:spcAft>
                <a:spcPts val="0"/>
              </a:spcAft>
              <a:tabLst>
                <a:tab pos="2651760" algn="l"/>
              </a:tabLst>
            </a:pPr>
            <a:r>
              <a:rPr lang="en-US" dirty="0"/>
              <a:t>3. Quite degraded gneisses with values: </a:t>
            </a:r>
            <a:r>
              <a:rPr lang="en-US" dirty="0" err="1"/>
              <a:t>Vp</a:t>
            </a:r>
            <a:r>
              <a:rPr lang="en-US" dirty="0"/>
              <a:t> = 1600</a:t>
            </a:r>
            <a:r>
              <a:rPr lang="en-GB" dirty="0"/>
              <a:t>–</a:t>
            </a:r>
            <a:r>
              <a:rPr lang="en-US" dirty="0"/>
              <a:t>1900 m/s; </a:t>
            </a:r>
            <a:r>
              <a:rPr lang="en-US" dirty="0" err="1"/>
              <a:t>Vs</a:t>
            </a:r>
            <a:r>
              <a:rPr lang="en-US" dirty="0"/>
              <a:t> = 600</a:t>
            </a:r>
            <a:r>
              <a:rPr lang="en-GB" dirty="0"/>
              <a:t>–</a:t>
            </a:r>
            <a:r>
              <a:rPr lang="en-US" dirty="0"/>
              <a:t>700 m/s;</a:t>
            </a:r>
          </a:p>
          <a:p>
            <a:pPr lvl="0" algn="just">
              <a:spcAft>
                <a:spcPts val="0"/>
              </a:spcAft>
              <a:tabLst>
                <a:tab pos="2651760" algn="l"/>
              </a:tabLst>
            </a:pPr>
            <a:endParaRPr lang="en-US" dirty="0"/>
          </a:p>
          <a:p>
            <a:pPr lvl="0" algn="just">
              <a:spcAft>
                <a:spcPts val="0"/>
              </a:spcAft>
              <a:tabLst>
                <a:tab pos="2651760" algn="l"/>
              </a:tabLst>
            </a:pPr>
            <a:r>
              <a:rPr lang="en-US" dirty="0"/>
              <a:t>4. Degraded cracked gneisses with values: </a:t>
            </a:r>
            <a:r>
              <a:rPr lang="en-US" dirty="0" err="1"/>
              <a:t>Vp</a:t>
            </a:r>
            <a:r>
              <a:rPr lang="en-US" dirty="0"/>
              <a:t> = 1900</a:t>
            </a:r>
            <a:r>
              <a:rPr lang="en-GB" dirty="0"/>
              <a:t>–</a:t>
            </a:r>
            <a:r>
              <a:rPr lang="en-US" dirty="0"/>
              <a:t>2200 m/s; </a:t>
            </a:r>
            <a:r>
              <a:rPr lang="en-US" dirty="0" err="1"/>
              <a:t>Vs</a:t>
            </a:r>
            <a:r>
              <a:rPr lang="en-US" dirty="0"/>
              <a:t> = 700</a:t>
            </a:r>
            <a:r>
              <a:rPr lang="en-GB" dirty="0"/>
              <a:t>–</a:t>
            </a:r>
            <a:r>
              <a:rPr lang="en-US" dirty="0"/>
              <a:t>800 m/s.</a:t>
            </a:r>
          </a:p>
        </p:txBody>
      </p:sp>
      <p:sp>
        <p:nvSpPr>
          <p:cNvPr id="7" name="Rectangle 6"/>
          <p:cNvSpPr/>
          <p:nvPr/>
        </p:nvSpPr>
        <p:spPr>
          <a:xfrm>
            <a:off x="1350345" y="433276"/>
            <a:ext cx="10966464" cy="400110"/>
          </a:xfrm>
          <a:prstGeom prst="rect">
            <a:avLst/>
          </a:prstGeom>
        </p:spPr>
        <p:txBody>
          <a:bodyPr wrap="none">
            <a:spAutoFit/>
          </a:bodyPr>
          <a:lstStyle/>
          <a:p>
            <a:pPr algn="just">
              <a:spcAft>
                <a:spcPts val="0"/>
              </a:spcAft>
              <a:tabLst>
                <a:tab pos="-914400" algn="l"/>
                <a:tab pos="-868680" algn="r"/>
              </a:tabLst>
            </a:pPr>
            <a:r>
              <a:rPr lang="en-US" sz="2000" dirty="0" smtClean="0"/>
              <a:t>METHODOLOGY </a:t>
            </a:r>
            <a:r>
              <a:rPr lang="en-US" sz="2000" dirty="0"/>
              <a:t>FOR THE PREDICTION OF GEOTECHNICAL CONSTRUCTION CONDITIONS</a:t>
            </a:r>
            <a:endParaRPr lang="en-US" sz="2000" dirty="0"/>
          </a:p>
        </p:txBody>
      </p:sp>
    </p:spTree>
    <p:extLst>
      <p:ext uri="{BB962C8B-B14F-4D97-AF65-F5344CB8AC3E}">
        <p14:creationId xmlns:p14="http://schemas.microsoft.com/office/powerpoint/2010/main" val="3055539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197706238"/>
                  </p:ext>
                </p:extLst>
              </p:nvPr>
            </p:nvGraphicFramePr>
            <p:xfrm>
              <a:off x="2317686" y="778597"/>
              <a:ext cx="6980224" cy="3114392"/>
            </p:xfrm>
            <a:graphic>
              <a:graphicData uri="http://schemas.openxmlformats.org/drawingml/2006/table">
                <a:tbl>
                  <a:tblPr firstRow="1" firstCol="1" bandRow="1">
                    <a:tableStyleId>{5C22544A-7EE6-4342-B048-85BDC9FD1C3A}</a:tableStyleId>
                  </a:tblPr>
                  <a:tblGrid>
                    <a:gridCol w="1395458"/>
                    <a:gridCol w="1395458"/>
                    <a:gridCol w="1396436"/>
                    <a:gridCol w="1396436"/>
                    <a:gridCol w="1396436"/>
                  </a:tblGrid>
                  <a:tr h="389299">
                    <a:tc>
                      <a:txBody>
                        <a:bodyPr/>
                        <a:lstStyle/>
                        <a:p>
                          <a:pPr algn="ctr">
                            <a:spcAft>
                              <a:spcPts val="0"/>
                            </a:spcAft>
                            <a:tabLst>
                              <a:tab pos="2651760" algn="l"/>
                            </a:tabLst>
                          </a:pPr>
                          <a:r>
                            <a:rPr lang="en-US" sz="1000" dirty="0">
                              <a:solidFill>
                                <a:schemeClr val="tx1"/>
                              </a:solidFill>
                              <a:effectLst/>
                            </a:rPr>
                            <a:t>Parameter</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dirty="0">
                              <a:solidFill>
                                <a:schemeClr val="tx1"/>
                              </a:solidFill>
                              <a:effectLst/>
                            </a:rPr>
                            <a:t>Zone 1</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tabLst>
                              <a:tab pos="2651760" algn="l"/>
                            </a:tabLst>
                          </a:pPr>
                          <a:r>
                            <a:rPr lang="en-US" sz="1000" dirty="0">
                              <a:solidFill>
                                <a:schemeClr val="tx1"/>
                              </a:solidFill>
                              <a:effectLst/>
                            </a:rPr>
                            <a:t>Zone 2</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tabLst>
                              <a:tab pos="2651760" algn="l"/>
                            </a:tabLst>
                          </a:pPr>
                          <a:r>
                            <a:rPr lang="en-US" sz="1000" dirty="0">
                              <a:solidFill>
                                <a:schemeClr val="tx1"/>
                              </a:solidFill>
                              <a:effectLst/>
                            </a:rPr>
                            <a:t>Zone 3</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tabLst>
                              <a:tab pos="2651760" algn="l"/>
                            </a:tabLst>
                          </a:pPr>
                          <a:r>
                            <a:rPr lang="en-US" sz="1000" dirty="0">
                              <a:solidFill>
                                <a:schemeClr val="tx1"/>
                              </a:solidFill>
                              <a:effectLst/>
                            </a:rPr>
                            <a:t>Zone 4</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r>
                  <a:tr h="389299">
                    <a:tc>
                      <a:txBody>
                        <a:bodyPr/>
                        <a:lstStyle/>
                        <a:p>
                          <a:pPr algn="ctr">
                            <a:spcAft>
                              <a:spcPts val="0"/>
                            </a:spcAft>
                            <a:tabLst>
                              <a:tab pos="2651760" algn="l"/>
                            </a:tabLst>
                          </a:pPr>
                          <a:r>
                            <a:rPr lang="en-US" sz="1000" dirty="0" err="1">
                              <a:solidFill>
                                <a:schemeClr val="tx1"/>
                              </a:solidFill>
                              <a:effectLst/>
                            </a:rPr>
                            <a:t>Vp</a:t>
                          </a:r>
                          <a:r>
                            <a:rPr lang="en-US" sz="1000" dirty="0">
                              <a:solidFill>
                                <a:schemeClr val="tx1"/>
                              </a:solidFill>
                              <a:effectLst/>
                            </a:rPr>
                            <a:t> (m/s)</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dirty="0">
                              <a:effectLst/>
                            </a:rPr>
                            <a:t>200</a:t>
                          </a:r>
                          <a:r>
                            <a:rPr lang="en-GB" sz="1000" dirty="0">
                              <a:effectLst/>
                            </a:rPr>
                            <a:t>–</a:t>
                          </a:r>
                          <a:r>
                            <a:rPr lang="en-US" sz="1000" dirty="0">
                              <a:effectLst/>
                            </a:rPr>
                            <a:t>750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800</a:t>
                          </a:r>
                          <a:r>
                            <a:rPr lang="en-GB" sz="1000">
                              <a:effectLst/>
                            </a:rPr>
                            <a:t>–</a:t>
                          </a:r>
                          <a:r>
                            <a:rPr lang="en-US" sz="1000">
                              <a:effectLst/>
                            </a:rPr>
                            <a:t>1580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1600</a:t>
                          </a:r>
                          <a:r>
                            <a:rPr lang="en-GB" sz="1000">
                              <a:effectLst/>
                            </a:rPr>
                            <a:t>–</a:t>
                          </a:r>
                          <a:r>
                            <a:rPr lang="en-US" sz="1000">
                              <a:effectLst/>
                            </a:rPr>
                            <a:t>1900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1900</a:t>
                          </a:r>
                          <a:r>
                            <a:rPr lang="en-GB" sz="1000">
                              <a:effectLst/>
                            </a:rPr>
                            <a:t>–</a:t>
                          </a:r>
                          <a:r>
                            <a:rPr lang="en-US" sz="1000">
                              <a:effectLst/>
                            </a:rPr>
                            <a:t>2200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r>
                            <a:rPr lang="en-US" sz="1000" dirty="0" err="1">
                              <a:solidFill>
                                <a:schemeClr val="tx1"/>
                              </a:solidFill>
                              <a:effectLst/>
                            </a:rPr>
                            <a:t>Vs</a:t>
                          </a:r>
                          <a:r>
                            <a:rPr lang="en-US" sz="1000" dirty="0">
                              <a:solidFill>
                                <a:schemeClr val="tx1"/>
                              </a:solidFill>
                              <a:effectLst/>
                            </a:rPr>
                            <a:t> (m/s)</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dirty="0">
                              <a:effectLst/>
                            </a:rPr>
                            <a:t>80</a:t>
                          </a:r>
                          <a:r>
                            <a:rPr lang="en-GB" sz="1000" dirty="0">
                              <a:effectLst/>
                            </a:rPr>
                            <a:t>–</a:t>
                          </a:r>
                          <a:r>
                            <a:rPr lang="en-US" sz="1000" dirty="0">
                              <a:effectLst/>
                            </a:rPr>
                            <a:t>280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300</a:t>
                          </a:r>
                          <a:r>
                            <a:rPr lang="en-GB" sz="1000">
                              <a:effectLst/>
                            </a:rPr>
                            <a:t>–</a:t>
                          </a:r>
                          <a:r>
                            <a:rPr lang="en-US" sz="1000">
                              <a:effectLst/>
                            </a:rPr>
                            <a:t>590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600</a:t>
                          </a:r>
                          <a:r>
                            <a:rPr lang="en-GB" sz="1000">
                              <a:effectLst/>
                            </a:rPr>
                            <a:t>–</a:t>
                          </a:r>
                          <a:r>
                            <a:rPr lang="en-US" sz="1000">
                              <a:effectLst/>
                            </a:rPr>
                            <a:t>700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700</a:t>
                          </a:r>
                          <a:r>
                            <a:rPr lang="en-GB" sz="1000">
                              <a:effectLst/>
                            </a:rPr>
                            <a:t>–</a:t>
                          </a:r>
                          <a:r>
                            <a:rPr lang="en-US" sz="1000">
                              <a:effectLst/>
                            </a:rPr>
                            <a:t>800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14:m>
                            <m:oMath xmlns:m="http://schemas.openxmlformats.org/officeDocument/2006/math">
                              <m:r>
                                <a:rPr lang="en-US" sz="1000" smtClean="0">
                                  <a:solidFill>
                                    <a:schemeClr val="tx1"/>
                                  </a:solidFill>
                                  <a:effectLst/>
                                </a:rPr>
                                <m:t>𝛾</m:t>
                              </m:r>
                            </m:oMath>
                          </a14:m>
                          <a:r>
                            <a:rPr lang="en-US" sz="1000" dirty="0">
                              <a:solidFill>
                                <a:schemeClr val="tx1"/>
                              </a:solidFill>
                              <a:effectLst/>
                            </a:rPr>
                            <a:t>(</a:t>
                          </a:r>
                          <a:r>
                            <a:rPr lang="en-US" sz="1000" dirty="0" err="1">
                              <a:solidFill>
                                <a:schemeClr val="tx1"/>
                              </a:solidFill>
                              <a:effectLst/>
                            </a:rPr>
                            <a:t>kN</a:t>
                          </a:r>
                          <a:r>
                            <a:rPr lang="en-US" sz="1000" dirty="0">
                              <a:solidFill>
                                <a:schemeClr val="tx1"/>
                              </a:solidFill>
                              <a:effectLst/>
                            </a:rPr>
                            <a:t>/m</a:t>
                          </a:r>
                          <a:r>
                            <a:rPr lang="en-US" sz="1000" baseline="30000" dirty="0">
                              <a:solidFill>
                                <a:schemeClr val="tx1"/>
                              </a:solidFill>
                              <a:effectLst/>
                            </a:rPr>
                            <a:t>3</a:t>
                          </a:r>
                          <a:r>
                            <a:rPr lang="en-US" sz="1000" dirty="0">
                              <a:solidFill>
                                <a:schemeClr val="tx1"/>
                              </a:solidFill>
                              <a:effectLst/>
                            </a:rPr>
                            <a:t>)</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dirty="0">
                              <a:effectLst/>
                            </a:rPr>
                            <a:t>15</a:t>
                          </a:r>
                          <a:r>
                            <a:rPr lang="en-GB" sz="1000" dirty="0">
                              <a:effectLst/>
                            </a:rPr>
                            <a:t>–</a:t>
                          </a:r>
                          <a:r>
                            <a:rPr lang="en-US" sz="1000" dirty="0">
                              <a:effectLst/>
                            </a:rPr>
                            <a:t>18.5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18.5</a:t>
                          </a:r>
                          <a:r>
                            <a:rPr lang="en-GB" sz="1000">
                              <a:effectLst/>
                            </a:rPr>
                            <a:t>–</a:t>
                          </a:r>
                          <a:r>
                            <a:rPr lang="en-US" sz="1000">
                              <a:effectLst/>
                            </a:rPr>
                            <a:t>21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21</a:t>
                          </a:r>
                          <a:r>
                            <a:rPr lang="en-GB" sz="1000">
                              <a:effectLst/>
                            </a:rPr>
                            <a:t>–</a:t>
                          </a:r>
                          <a:r>
                            <a:rPr lang="en-US" sz="1000">
                              <a:effectLst/>
                            </a:rPr>
                            <a:t>21.5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21.5</a:t>
                          </a:r>
                          <a:r>
                            <a:rPr lang="en-GB" sz="1000">
                              <a:effectLst/>
                            </a:rPr>
                            <a:t>–</a:t>
                          </a:r>
                          <a:r>
                            <a:rPr lang="en-US" sz="1000">
                              <a:effectLst/>
                            </a:rPr>
                            <a:t>22.5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14:m>
                            <m:oMath xmlns:m="http://schemas.openxmlformats.org/officeDocument/2006/math">
                              <m:r>
                                <a:rPr lang="en-US" sz="1000" smtClean="0">
                                  <a:solidFill>
                                    <a:schemeClr val="tx1"/>
                                  </a:solidFill>
                                  <a:effectLst/>
                                </a:rPr>
                                <m:t>𝜇</m:t>
                              </m:r>
                            </m:oMath>
                          </a14:m>
                          <a:r>
                            <a:rPr lang="en-US" sz="1000" baseline="-25000" dirty="0">
                              <a:solidFill>
                                <a:schemeClr val="tx1"/>
                              </a:solidFill>
                              <a:effectLst/>
                            </a:rPr>
                            <a:t>din</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a:effectLst/>
                            </a:rPr>
                            <a:t>0.4</a:t>
                          </a:r>
                          <a:r>
                            <a:rPr lang="en-GB" sz="1000">
                              <a:effectLst/>
                            </a:rPr>
                            <a:t>–</a:t>
                          </a:r>
                          <a:r>
                            <a:rPr lang="en-US" sz="1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r>
                            <a:rPr lang="en-US" sz="1000" dirty="0" err="1">
                              <a:solidFill>
                                <a:schemeClr val="tx1"/>
                              </a:solidFill>
                              <a:effectLst/>
                            </a:rPr>
                            <a:t>E</a:t>
                          </a:r>
                          <a:r>
                            <a:rPr lang="en-US" sz="1000" baseline="-25000" dirty="0" err="1">
                              <a:solidFill>
                                <a:schemeClr val="tx1"/>
                              </a:solidFill>
                              <a:effectLst/>
                            </a:rPr>
                            <a:t>din</a:t>
                          </a:r>
                          <a:r>
                            <a:rPr lang="en-US" sz="1000" baseline="-25000" dirty="0">
                              <a:solidFill>
                                <a:schemeClr val="tx1"/>
                              </a:solidFill>
                              <a:effectLst/>
                            </a:rPr>
                            <a:t> </a:t>
                          </a:r>
                          <a:r>
                            <a:rPr lang="en-US" sz="1000" dirty="0">
                              <a:solidFill>
                                <a:schemeClr val="tx1"/>
                              </a:solidFill>
                              <a:effectLst/>
                            </a:rPr>
                            <a:t>(</a:t>
                          </a:r>
                          <a:r>
                            <a:rPr lang="en-US" sz="1000" dirty="0" err="1">
                              <a:solidFill>
                                <a:schemeClr val="tx1"/>
                              </a:solidFill>
                              <a:effectLst/>
                            </a:rPr>
                            <a:t>MPa</a:t>
                          </a:r>
                          <a:r>
                            <a:rPr lang="en-US" sz="1000" dirty="0">
                              <a:solidFill>
                                <a:schemeClr val="tx1"/>
                              </a:solidFill>
                              <a:effectLst/>
                            </a:rPr>
                            <a:t>)</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a:effectLst/>
                            </a:rPr>
                            <a:t>30</a:t>
                          </a:r>
                          <a:r>
                            <a:rPr lang="en-GB" sz="1000">
                              <a:effectLst/>
                            </a:rPr>
                            <a:t>–</a:t>
                          </a:r>
                          <a:r>
                            <a:rPr lang="en-US" sz="1000">
                              <a:effectLst/>
                            </a:rPr>
                            <a:t>420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480</a:t>
                          </a:r>
                          <a:r>
                            <a:rPr lang="en-GB" sz="1000">
                              <a:effectLst/>
                            </a:rPr>
                            <a:t>–</a:t>
                          </a:r>
                          <a:r>
                            <a:rPr lang="en-US" sz="1000">
                              <a:effectLst/>
                            </a:rPr>
                            <a:t>2110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2180</a:t>
                          </a:r>
                          <a:r>
                            <a:rPr lang="en-GB" sz="1000">
                              <a:effectLst/>
                            </a:rPr>
                            <a:t>–</a:t>
                          </a:r>
                          <a:r>
                            <a:rPr lang="en-US" sz="1000">
                              <a:effectLst/>
                            </a:rPr>
                            <a:t>3050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3050</a:t>
                          </a:r>
                          <a:r>
                            <a:rPr lang="en-GB" sz="1000">
                              <a:effectLst/>
                            </a:rPr>
                            <a:t>–</a:t>
                          </a:r>
                          <a:r>
                            <a:rPr lang="en-US" sz="1000">
                              <a:effectLst/>
                            </a:rPr>
                            <a:t>4180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r>
                            <a:rPr lang="en-US" sz="1000" dirty="0" err="1">
                              <a:solidFill>
                                <a:schemeClr val="tx1"/>
                              </a:solidFill>
                              <a:effectLst/>
                            </a:rPr>
                            <a:t>G</a:t>
                          </a:r>
                          <a:r>
                            <a:rPr lang="en-US" sz="1000" baseline="-25000" dirty="0" err="1">
                              <a:solidFill>
                                <a:schemeClr val="tx1"/>
                              </a:solidFill>
                              <a:effectLst/>
                            </a:rPr>
                            <a:t>din</a:t>
                          </a:r>
                          <a:r>
                            <a:rPr lang="en-US" sz="1000" dirty="0">
                              <a:solidFill>
                                <a:schemeClr val="tx1"/>
                              </a:solidFill>
                              <a:effectLst/>
                            </a:rPr>
                            <a:t> (</a:t>
                          </a:r>
                          <a:r>
                            <a:rPr lang="en-US" sz="1000" dirty="0" err="1">
                              <a:solidFill>
                                <a:schemeClr val="tx1"/>
                              </a:solidFill>
                              <a:effectLst/>
                            </a:rPr>
                            <a:t>MPa</a:t>
                          </a:r>
                          <a:r>
                            <a:rPr lang="en-US" sz="1000" dirty="0">
                              <a:solidFill>
                                <a:schemeClr val="tx1"/>
                              </a:solidFill>
                              <a:effectLst/>
                            </a:rPr>
                            <a:t>)</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a:effectLst/>
                            </a:rPr>
                            <a:t>10</a:t>
                          </a:r>
                          <a:r>
                            <a:rPr lang="en-GB" sz="1000">
                              <a:effectLst/>
                            </a:rPr>
                            <a:t>–</a:t>
                          </a:r>
                          <a:r>
                            <a:rPr lang="en-US" sz="1000">
                              <a:effectLst/>
                            </a:rPr>
                            <a:t>150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170</a:t>
                          </a:r>
                          <a:r>
                            <a:rPr lang="en-GB" sz="1000">
                              <a:effectLst/>
                            </a:rPr>
                            <a:t>–</a:t>
                          </a:r>
                          <a:r>
                            <a:rPr lang="en-US" sz="1000">
                              <a:effectLst/>
                            </a:rPr>
                            <a:t>750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770</a:t>
                          </a:r>
                          <a:r>
                            <a:rPr lang="en-GB" sz="1000">
                              <a:effectLst/>
                            </a:rPr>
                            <a:t>–</a:t>
                          </a:r>
                          <a:r>
                            <a:rPr lang="en-US" sz="1000">
                              <a:effectLst/>
                            </a:rPr>
                            <a:t>1070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1070</a:t>
                          </a:r>
                          <a:r>
                            <a:rPr lang="en-GB" sz="1000">
                              <a:effectLst/>
                            </a:rPr>
                            <a:t>–</a:t>
                          </a:r>
                          <a:r>
                            <a:rPr lang="en-US" sz="1000">
                              <a:effectLst/>
                            </a:rPr>
                            <a:t>1470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r>
                            <a:rPr lang="en-US" sz="1000" dirty="0" err="1">
                              <a:solidFill>
                                <a:schemeClr val="tx1"/>
                              </a:solidFill>
                              <a:effectLst/>
                            </a:rPr>
                            <a:t>K</a:t>
                          </a:r>
                          <a:r>
                            <a:rPr lang="en-US" sz="1000" baseline="-25000" dirty="0" err="1">
                              <a:solidFill>
                                <a:schemeClr val="tx1"/>
                              </a:solidFill>
                              <a:effectLst/>
                            </a:rPr>
                            <a:t>din</a:t>
                          </a:r>
                          <a:r>
                            <a:rPr lang="en-US" sz="1000" baseline="-25000" dirty="0">
                              <a:solidFill>
                                <a:schemeClr val="tx1"/>
                              </a:solidFill>
                              <a:effectLst/>
                            </a:rPr>
                            <a:t> </a:t>
                          </a:r>
                          <a:r>
                            <a:rPr lang="en-US" sz="1000" dirty="0">
                              <a:solidFill>
                                <a:schemeClr val="tx1"/>
                              </a:solidFill>
                              <a:effectLst/>
                            </a:rPr>
                            <a:t>(</a:t>
                          </a:r>
                          <a:r>
                            <a:rPr lang="en-US" sz="1000" dirty="0" err="1">
                              <a:solidFill>
                                <a:schemeClr val="tx1"/>
                              </a:solidFill>
                              <a:effectLst/>
                            </a:rPr>
                            <a:t>MPa</a:t>
                          </a:r>
                          <a:r>
                            <a:rPr lang="en-US" sz="1000" dirty="0">
                              <a:solidFill>
                                <a:schemeClr val="tx1"/>
                              </a:solidFill>
                              <a:effectLst/>
                            </a:rPr>
                            <a:t>)</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dirty="0">
                              <a:effectLst/>
                            </a:rPr>
                            <a:t>50</a:t>
                          </a:r>
                          <a:r>
                            <a:rPr lang="en-GB" sz="1000" dirty="0">
                              <a:effectLst/>
                            </a:rPr>
                            <a:t>–</a:t>
                          </a:r>
                          <a:r>
                            <a:rPr lang="en-US" sz="1000" dirty="0">
                              <a:effectLst/>
                            </a:rPr>
                            <a:t>860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dirty="0">
                              <a:effectLst/>
                            </a:rPr>
                            <a:t>980</a:t>
                          </a:r>
                          <a:r>
                            <a:rPr lang="en-GB" sz="1000" dirty="0">
                              <a:effectLst/>
                            </a:rPr>
                            <a:t>–</a:t>
                          </a:r>
                          <a:r>
                            <a:rPr lang="en-US" sz="1000" dirty="0">
                              <a:effectLst/>
                            </a:rPr>
                            <a:t>4350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4450</a:t>
                          </a:r>
                          <a:r>
                            <a:rPr lang="en-GB" sz="1000">
                              <a:effectLst/>
                            </a:rPr>
                            <a:t>–</a:t>
                          </a:r>
                          <a:r>
                            <a:rPr lang="en-US" sz="1000">
                              <a:effectLst/>
                            </a:rPr>
                            <a:t>6480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dirty="0">
                              <a:effectLst/>
                            </a:rPr>
                            <a:t>6480</a:t>
                          </a:r>
                          <a:r>
                            <a:rPr lang="en-GB" sz="1000" dirty="0">
                              <a:effectLst/>
                            </a:rPr>
                            <a:t>–</a:t>
                          </a:r>
                          <a:r>
                            <a:rPr lang="en-US" sz="1000" dirty="0">
                              <a:effectLst/>
                            </a:rPr>
                            <a:t>9140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197706238"/>
                  </p:ext>
                </p:extLst>
              </p:nvPr>
            </p:nvGraphicFramePr>
            <p:xfrm>
              <a:off x="2317686" y="778597"/>
              <a:ext cx="6980224" cy="3114392"/>
            </p:xfrm>
            <a:graphic>
              <a:graphicData uri="http://schemas.openxmlformats.org/drawingml/2006/table">
                <a:tbl>
                  <a:tblPr firstRow="1" firstCol="1" bandRow="1">
                    <a:tableStyleId>{5C22544A-7EE6-4342-B048-85BDC9FD1C3A}</a:tableStyleId>
                  </a:tblPr>
                  <a:tblGrid>
                    <a:gridCol w="1395458"/>
                    <a:gridCol w="1395458"/>
                    <a:gridCol w="1396436"/>
                    <a:gridCol w="1396436"/>
                    <a:gridCol w="1396436"/>
                  </a:tblGrid>
                  <a:tr h="389299">
                    <a:tc>
                      <a:txBody>
                        <a:bodyPr/>
                        <a:lstStyle/>
                        <a:p>
                          <a:pPr algn="ctr">
                            <a:spcAft>
                              <a:spcPts val="0"/>
                            </a:spcAft>
                            <a:tabLst>
                              <a:tab pos="2651760" algn="l"/>
                            </a:tabLst>
                          </a:pPr>
                          <a:r>
                            <a:rPr lang="en-US" sz="1000" dirty="0">
                              <a:solidFill>
                                <a:schemeClr val="tx1"/>
                              </a:solidFill>
                              <a:effectLst/>
                            </a:rPr>
                            <a:t>Parameter</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dirty="0">
                              <a:solidFill>
                                <a:schemeClr val="tx1"/>
                              </a:solidFill>
                              <a:effectLst/>
                            </a:rPr>
                            <a:t>Zone 1</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tabLst>
                              <a:tab pos="2651760" algn="l"/>
                            </a:tabLst>
                          </a:pPr>
                          <a:r>
                            <a:rPr lang="en-US" sz="1000" dirty="0">
                              <a:solidFill>
                                <a:schemeClr val="tx1"/>
                              </a:solidFill>
                              <a:effectLst/>
                            </a:rPr>
                            <a:t>Zone 2</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tabLst>
                              <a:tab pos="2651760" algn="l"/>
                            </a:tabLst>
                          </a:pPr>
                          <a:r>
                            <a:rPr lang="en-US" sz="1000" dirty="0">
                              <a:solidFill>
                                <a:schemeClr val="tx1"/>
                              </a:solidFill>
                              <a:effectLst/>
                            </a:rPr>
                            <a:t>Zone 3</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tabLst>
                              <a:tab pos="2651760" algn="l"/>
                            </a:tabLst>
                          </a:pPr>
                          <a:r>
                            <a:rPr lang="en-US" sz="1000" dirty="0">
                              <a:solidFill>
                                <a:schemeClr val="tx1"/>
                              </a:solidFill>
                              <a:effectLst/>
                            </a:rPr>
                            <a:t>Zone 4</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r>
                  <a:tr h="389299">
                    <a:tc>
                      <a:txBody>
                        <a:bodyPr/>
                        <a:lstStyle/>
                        <a:p>
                          <a:pPr algn="ctr">
                            <a:spcAft>
                              <a:spcPts val="0"/>
                            </a:spcAft>
                            <a:tabLst>
                              <a:tab pos="2651760" algn="l"/>
                            </a:tabLst>
                          </a:pPr>
                          <a:r>
                            <a:rPr lang="en-US" sz="1000" dirty="0" err="1">
                              <a:solidFill>
                                <a:schemeClr val="tx1"/>
                              </a:solidFill>
                              <a:effectLst/>
                            </a:rPr>
                            <a:t>Vp</a:t>
                          </a:r>
                          <a:r>
                            <a:rPr lang="en-US" sz="1000" dirty="0">
                              <a:solidFill>
                                <a:schemeClr val="tx1"/>
                              </a:solidFill>
                              <a:effectLst/>
                            </a:rPr>
                            <a:t> (m/s)</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dirty="0">
                              <a:effectLst/>
                            </a:rPr>
                            <a:t>200</a:t>
                          </a:r>
                          <a:r>
                            <a:rPr lang="en-GB" sz="1000" dirty="0">
                              <a:effectLst/>
                            </a:rPr>
                            <a:t>–</a:t>
                          </a:r>
                          <a:r>
                            <a:rPr lang="en-US" sz="1000" dirty="0">
                              <a:effectLst/>
                            </a:rPr>
                            <a:t>750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800</a:t>
                          </a:r>
                          <a:r>
                            <a:rPr lang="en-GB" sz="1000">
                              <a:effectLst/>
                            </a:rPr>
                            <a:t>–</a:t>
                          </a:r>
                          <a:r>
                            <a:rPr lang="en-US" sz="1000">
                              <a:effectLst/>
                            </a:rPr>
                            <a:t>1580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1600</a:t>
                          </a:r>
                          <a:r>
                            <a:rPr lang="en-GB" sz="1000">
                              <a:effectLst/>
                            </a:rPr>
                            <a:t>–</a:t>
                          </a:r>
                          <a:r>
                            <a:rPr lang="en-US" sz="1000">
                              <a:effectLst/>
                            </a:rPr>
                            <a:t>1900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1900</a:t>
                          </a:r>
                          <a:r>
                            <a:rPr lang="en-GB" sz="1000">
                              <a:effectLst/>
                            </a:rPr>
                            <a:t>–</a:t>
                          </a:r>
                          <a:r>
                            <a:rPr lang="en-US" sz="1000">
                              <a:effectLst/>
                            </a:rPr>
                            <a:t>2200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r>
                            <a:rPr lang="en-US" sz="1000" dirty="0" err="1">
                              <a:solidFill>
                                <a:schemeClr val="tx1"/>
                              </a:solidFill>
                              <a:effectLst/>
                            </a:rPr>
                            <a:t>Vs</a:t>
                          </a:r>
                          <a:r>
                            <a:rPr lang="en-US" sz="1000" dirty="0">
                              <a:solidFill>
                                <a:schemeClr val="tx1"/>
                              </a:solidFill>
                              <a:effectLst/>
                            </a:rPr>
                            <a:t> (m/s)</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dirty="0">
                              <a:effectLst/>
                            </a:rPr>
                            <a:t>80</a:t>
                          </a:r>
                          <a:r>
                            <a:rPr lang="en-GB" sz="1000" dirty="0">
                              <a:effectLst/>
                            </a:rPr>
                            <a:t>–</a:t>
                          </a:r>
                          <a:r>
                            <a:rPr lang="en-US" sz="1000" dirty="0">
                              <a:effectLst/>
                            </a:rPr>
                            <a:t>280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300</a:t>
                          </a:r>
                          <a:r>
                            <a:rPr lang="en-GB" sz="1000">
                              <a:effectLst/>
                            </a:rPr>
                            <a:t>–</a:t>
                          </a:r>
                          <a:r>
                            <a:rPr lang="en-US" sz="1000">
                              <a:effectLst/>
                            </a:rPr>
                            <a:t>590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600</a:t>
                          </a:r>
                          <a:r>
                            <a:rPr lang="en-GB" sz="1000">
                              <a:effectLst/>
                            </a:rPr>
                            <a:t>–</a:t>
                          </a:r>
                          <a:r>
                            <a:rPr lang="en-US" sz="1000">
                              <a:effectLst/>
                            </a:rPr>
                            <a:t>700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700</a:t>
                          </a:r>
                          <a:r>
                            <a:rPr lang="en-GB" sz="1000">
                              <a:effectLst/>
                            </a:rPr>
                            <a:t>–</a:t>
                          </a:r>
                          <a:r>
                            <a:rPr lang="en-US" sz="1000">
                              <a:effectLst/>
                            </a:rPr>
                            <a:t>800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endParaRPr lang="en-US"/>
                        </a:p>
                      </a:txBody>
                      <a:tcPr marL="68580" marR="68580" marT="0" marB="0" anchor="ctr">
                        <a:blipFill rotWithShape="0">
                          <a:blip r:embed="rId2"/>
                          <a:stretch>
                            <a:fillRect l="-437" t="-301563" r="-402183" b="-403125"/>
                          </a:stretch>
                        </a:blipFill>
                      </a:tcPr>
                    </a:tc>
                    <a:tc>
                      <a:txBody>
                        <a:bodyPr/>
                        <a:lstStyle/>
                        <a:p>
                          <a:pPr algn="ctr">
                            <a:spcAft>
                              <a:spcPts val="0"/>
                            </a:spcAft>
                            <a:tabLst>
                              <a:tab pos="2651760" algn="l"/>
                            </a:tabLst>
                          </a:pPr>
                          <a:r>
                            <a:rPr lang="en-US" sz="1000" dirty="0">
                              <a:effectLst/>
                            </a:rPr>
                            <a:t>15</a:t>
                          </a:r>
                          <a:r>
                            <a:rPr lang="en-GB" sz="1000" dirty="0">
                              <a:effectLst/>
                            </a:rPr>
                            <a:t>–</a:t>
                          </a:r>
                          <a:r>
                            <a:rPr lang="en-US" sz="1000" dirty="0">
                              <a:effectLst/>
                            </a:rPr>
                            <a:t>18.5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18.5</a:t>
                          </a:r>
                          <a:r>
                            <a:rPr lang="en-GB" sz="1000">
                              <a:effectLst/>
                            </a:rPr>
                            <a:t>–</a:t>
                          </a:r>
                          <a:r>
                            <a:rPr lang="en-US" sz="1000">
                              <a:effectLst/>
                            </a:rPr>
                            <a:t>21</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21</a:t>
                          </a:r>
                          <a:r>
                            <a:rPr lang="en-GB" sz="1000">
                              <a:effectLst/>
                            </a:rPr>
                            <a:t>–</a:t>
                          </a:r>
                          <a:r>
                            <a:rPr lang="en-US" sz="1000">
                              <a:effectLst/>
                            </a:rPr>
                            <a:t>21.5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21.5</a:t>
                          </a:r>
                          <a:r>
                            <a:rPr lang="en-GB" sz="1000">
                              <a:effectLst/>
                            </a:rPr>
                            <a:t>–</a:t>
                          </a:r>
                          <a:r>
                            <a:rPr lang="en-US" sz="1000">
                              <a:effectLst/>
                            </a:rPr>
                            <a:t>22.5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endParaRPr lang="en-US"/>
                        </a:p>
                      </a:txBody>
                      <a:tcPr marL="68580" marR="68580" marT="0" marB="0" anchor="ctr">
                        <a:blipFill rotWithShape="0">
                          <a:blip r:embed="rId2"/>
                          <a:stretch>
                            <a:fillRect l="-437" t="-401563" r="-402183" b="-303125"/>
                          </a:stretch>
                        </a:blipFill>
                      </a:tcPr>
                    </a:tc>
                    <a:tc>
                      <a:txBody>
                        <a:bodyPr/>
                        <a:lstStyle/>
                        <a:p>
                          <a:pPr algn="ctr">
                            <a:spcAft>
                              <a:spcPts val="0"/>
                            </a:spcAft>
                            <a:tabLst>
                              <a:tab pos="2651760" algn="l"/>
                            </a:tabLst>
                          </a:pPr>
                          <a:r>
                            <a:rPr lang="en-US" sz="1000">
                              <a:effectLst/>
                            </a:rPr>
                            <a:t>0.4</a:t>
                          </a:r>
                          <a:r>
                            <a:rPr lang="en-GB" sz="1000">
                              <a:effectLst/>
                            </a:rPr>
                            <a:t>–</a:t>
                          </a:r>
                          <a:r>
                            <a:rPr lang="en-US" sz="1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r>
                            <a:rPr lang="en-US" sz="1000" dirty="0" err="1">
                              <a:solidFill>
                                <a:schemeClr val="tx1"/>
                              </a:solidFill>
                              <a:effectLst/>
                            </a:rPr>
                            <a:t>E</a:t>
                          </a:r>
                          <a:r>
                            <a:rPr lang="en-US" sz="1000" baseline="-25000" dirty="0" err="1">
                              <a:solidFill>
                                <a:schemeClr val="tx1"/>
                              </a:solidFill>
                              <a:effectLst/>
                            </a:rPr>
                            <a:t>din</a:t>
                          </a:r>
                          <a:r>
                            <a:rPr lang="en-US" sz="1000" baseline="-25000" dirty="0">
                              <a:solidFill>
                                <a:schemeClr val="tx1"/>
                              </a:solidFill>
                              <a:effectLst/>
                            </a:rPr>
                            <a:t> </a:t>
                          </a:r>
                          <a:r>
                            <a:rPr lang="en-US" sz="1000" dirty="0">
                              <a:solidFill>
                                <a:schemeClr val="tx1"/>
                              </a:solidFill>
                              <a:effectLst/>
                            </a:rPr>
                            <a:t>(</a:t>
                          </a:r>
                          <a:r>
                            <a:rPr lang="en-US" sz="1000" dirty="0" err="1">
                              <a:solidFill>
                                <a:schemeClr val="tx1"/>
                              </a:solidFill>
                              <a:effectLst/>
                            </a:rPr>
                            <a:t>MPa</a:t>
                          </a:r>
                          <a:r>
                            <a:rPr lang="en-US" sz="1000" dirty="0">
                              <a:solidFill>
                                <a:schemeClr val="tx1"/>
                              </a:solidFill>
                              <a:effectLst/>
                            </a:rPr>
                            <a:t>)</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a:effectLst/>
                            </a:rPr>
                            <a:t>30</a:t>
                          </a:r>
                          <a:r>
                            <a:rPr lang="en-GB" sz="1000">
                              <a:effectLst/>
                            </a:rPr>
                            <a:t>–</a:t>
                          </a:r>
                          <a:r>
                            <a:rPr lang="en-US" sz="1000">
                              <a:effectLst/>
                            </a:rPr>
                            <a:t>420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480</a:t>
                          </a:r>
                          <a:r>
                            <a:rPr lang="en-GB" sz="1000">
                              <a:effectLst/>
                            </a:rPr>
                            <a:t>–</a:t>
                          </a:r>
                          <a:r>
                            <a:rPr lang="en-US" sz="1000">
                              <a:effectLst/>
                            </a:rPr>
                            <a:t>2110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2180</a:t>
                          </a:r>
                          <a:r>
                            <a:rPr lang="en-GB" sz="1000">
                              <a:effectLst/>
                            </a:rPr>
                            <a:t>–</a:t>
                          </a:r>
                          <a:r>
                            <a:rPr lang="en-US" sz="1000">
                              <a:effectLst/>
                            </a:rPr>
                            <a:t>3050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3050</a:t>
                          </a:r>
                          <a:r>
                            <a:rPr lang="en-GB" sz="1000">
                              <a:effectLst/>
                            </a:rPr>
                            <a:t>–</a:t>
                          </a:r>
                          <a:r>
                            <a:rPr lang="en-US" sz="1000">
                              <a:effectLst/>
                            </a:rPr>
                            <a:t>4180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r>
                            <a:rPr lang="en-US" sz="1000" dirty="0" err="1">
                              <a:solidFill>
                                <a:schemeClr val="tx1"/>
                              </a:solidFill>
                              <a:effectLst/>
                            </a:rPr>
                            <a:t>G</a:t>
                          </a:r>
                          <a:r>
                            <a:rPr lang="en-US" sz="1000" baseline="-25000" dirty="0" err="1">
                              <a:solidFill>
                                <a:schemeClr val="tx1"/>
                              </a:solidFill>
                              <a:effectLst/>
                            </a:rPr>
                            <a:t>din</a:t>
                          </a:r>
                          <a:r>
                            <a:rPr lang="en-US" sz="1000" dirty="0">
                              <a:solidFill>
                                <a:schemeClr val="tx1"/>
                              </a:solidFill>
                              <a:effectLst/>
                            </a:rPr>
                            <a:t> (</a:t>
                          </a:r>
                          <a:r>
                            <a:rPr lang="en-US" sz="1000" dirty="0" err="1">
                              <a:solidFill>
                                <a:schemeClr val="tx1"/>
                              </a:solidFill>
                              <a:effectLst/>
                            </a:rPr>
                            <a:t>MPa</a:t>
                          </a:r>
                          <a:r>
                            <a:rPr lang="en-US" sz="1000" dirty="0">
                              <a:solidFill>
                                <a:schemeClr val="tx1"/>
                              </a:solidFill>
                              <a:effectLst/>
                            </a:rPr>
                            <a:t>)</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a:effectLst/>
                            </a:rPr>
                            <a:t>10</a:t>
                          </a:r>
                          <a:r>
                            <a:rPr lang="en-GB" sz="1000">
                              <a:effectLst/>
                            </a:rPr>
                            <a:t>–</a:t>
                          </a:r>
                          <a:r>
                            <a:rPr lang="en-US" sz="1000">
                              <a:effectLst/>
                            </a:rPr>
                            <a:t>150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170</a:t>
                          </a:r>
                          <a:r>
                            <a:rPr lang="en-GB" sz="1000">
                              <a:effectLst/>
                            </a:rPr>
                            <a:t>–</a:t>
                          </a:r>
                          <a:r>
                            <a:rPr lang="en-US" sz="1000">
                              <a:effectLst/>
                            </a:rPr>
                            <a:t>750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770</a:t>
                          </a:r>
                          <a:r>
                            <a:rPr lang="en-GB" sz="1000">
                              <a:effectLst/>
                            </a:rPr>
                            <a:t>–</a:t>
                          </a:r>
                          <a:r>
                            <a:rPr lang="en-US" sz="1000">
                              <a:effectLst/>
                            </a:rPr>
                            <a:t>1070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1070</a:t>
                          </a:r>
                          <a:r>
                            <a:rPr lang="en-GB" sz="1000">
                              <a:effectLst/>
                            </a:rPr>
                            <a:t>–</a:t>
                          </a:r>
                          <a:r>
                            <a:rPr lang="en-US" sz="1000">
                              <a:effectLst/>
                            </a:rPr>
                            <a:t>1470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389299">
                    <a:tc>
                      <a:txBody>
                        <a:bodyPr/>
                        <a:lstStyle/>
                        <a:p>
                          <a:pPr algn="ctr">
                            <a:spcAft>
                              <a:spcPts val="0"/>
                            </a:spcAft>
                            <a:tabLst>
                              <a:tab pos="2651760" algn="l"/>
                            </a:tabLst>
                          </a:pPr>
                          <a:r>
                            <a:rPr lang="en-US" sz="1000" dirty="0" err="1">
                              <a:solidFill>
                                <a:schemeClr val="tx1"/>
                              </a:solidFill>
                              <a:effectLst/>
                            </a:rPr>
                            <a:t>K</a:t>
                          </a:r>
                          <a:r>
                            <a:rPr lang="en-US" sz="1000" baseline="-25000" dirty="0" err="1">
                              <a:solidFill>
                                <a:schemeClr val="tx1"/>
                              </a:solidFill>
                              <a:effectLst/>
                            </a:rPr>
                            <a:t>din</a:t>
                          </a:r>
                          <a:r>
                            <a:rPr lang="en-US" sz="1000" baseline="-25000" dirty="0">
                              <a:solidFill>
                                <a:schemeClr val="tx1"/>
                              </a:solidFill>
                              <a:effectLst/>
                            </a:rPr>
                            <a:t> </a:t>
                          </a:r>
                          <a:r>
                            <a:rPr lang="en-US" sz="1000" dirty="0">
                              <a:solidFill>
                                <a:schemeClr val="tx1"/>
                              </a:solidFill>
                              <a:effectLst/>
                            </a:rPr>
                            <a:t>(</a:t>
                          </a:r>
                          <a:r>
                            <a:rPr lang="en-US" sz="1000" dirty="0" err="1">
                              <a:solidFill>
                                <a:schemeClr val="tx1"/>
                              </a:solidFill>
                              <a:effectLst/>
                            </a:rPr>
                            <a:t>MPa</a:t>
                          </a:r>
                          <a:r>
                            <a:rPr lang="en-US" sz="1000" dirty="0">
                              <a:solidFill>
                                <a:schemeClr val="tx1"/>
                              </a:solidFill>
                              <a:effectLst/>
                            </a:rPr>
                            <a:t>)</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tabLst>
                              <a:tab pos="2651760" algn="l"/>
                            </a:tabLst>
                          </a:pPr>
                          <a:r>
                            <a:rPr lang="en-US" sz="1000" dirty="0">
                              <a:effectLst/>
                            </a:rPr>
                            <a:t>50</a:t>
                          </a:r>
                          <a:r>
                            <a:rPr lang="en-GB" sz="1000" dirty="0">
                              <a:effectLst/>
                            </a:rPr>
                            <a:t>–</a:t>
                          </a:r>
                          <a:r>
                            <a:rPr lang="en-US" sz="1000" dirty="0">
                              <a:effectLst/>
                            </a:rPr>
                            <a:t>860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dirty="0">
                              <a:effectLst/>
                            </a:rPr>
                            <a:t>980</a:t>
                          </a:r>
                          <a:r>
                            <a:rPr lang="en-GB" sz="1000" dirty="0">
                              <a:effectLst/>
                            </a:rPr>
                            <a:t>–</a:t>
                          </a:r>
                          <a:r>
                            <a:rPr lang="en-US" sz="1000" dirty="0">
                              <a:effectLst/>
                            </a:rPr>
                            <a:t>4350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a:effectLst/>
                            </a:rPr>
                            <a:t>4450</a:t>
                          </a:r>
                          <a:r>
                            <a:rPr lang="en-GB" sz="1000">
                              <a:effectLst/>
                            </a:rPr>
                            <a:t>–</a:t>
                          </a:r>
                          <a:r>
                            <a:rPr lang="en-US" sz="1000">
                              <a:effectLst/>
                            </a:rPr>
                            <a:t>6480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tabLst>
                              <a:tab pos="2651760" algn="l"/>
                            </a:tabLst>
                          </a:pPr>
                          <a:r>
                            <a:rPr lang="en-US" sz="1000" dirty="0">
                              <a:effectLst/>
                            </a:rPr>
                            <a:t>6480</a:t>
                          </a:r>
                          <a:r>
                            <a:rPr lang="en-GB" sz="1000" dirty="0">
                              <a:effectLst/>
                            </a:rPr>
                            <a:t>–</a:t>
                          </a:r>
                          <a:r>
                            <a:rPr lang="en-US" sz="1000" dirty="0">
                              <a:effectLst/>
                            </a:rPr>
                            <a:t>9140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mc:Fallback>
      </mc:AlternateContent>
      <p:graphicFrame>
        <p:nvGraphicFramePr>
          <p:cNvPr id="5" name="Table 4"/>
          <p:cNvGraphicFramePr>
            <a:graphicFrameLocks noGrp="1"/>
          </p:cNvGraphicFramePr>
          <p:nvPr>
            <p:extLst>
              <p:ext uri="{D42A27DB-BD31-4B8C-83A1-F6EECF244321}">
                <p14:modId xmlns:p14="http://schemas.microsoft.com/office/powerpoint/2010/main" val="3609523507"/>
              </p:ext>
            </p:extLst>
          </p:nvPr>
        </p:nvGraphicFramePr>
        <p:xfrm>
          <a:off x="2354434" y="4383007"/>
          <a:ext cx="6934422" cy="2216968"/>
        </p:xfrm>
        <a:graphic>
          <a:graphicData uri="http://schemas.openxmlformats.org/drawingml/2006/table">
            <a:tbl>
              <a:tblPr firstRow="1" firstCol="1" bandRow="1">
                <a:tableStyleId>{5C22544A-7EE6-4342-B048-85BDC9FD1C3A}</a:tableStyleId>
              </a:tblPr>
              <a:tblGrid>
                <a:gridCol w="596093"/>
                <a:gridCol w="2707579"/>
                <a:gridCol w="3630750"/>
              </a:tblGrid>
              <a:tr h="341072">
                <a:tc>
                  <a:txBody>
                    <a:bodyPr/>
                    <a:lstStyle/>
                    <a:p>
                      <a:pPr algn="ctr">
                        <a:spcAft>
                          <a:spcPts val="0"/>
                        </a:spcAft>
                      </a:pPr>
                      <a:r>
                        <a:rPr lang="sr-Latn-CS" sz="1000" dirty="0">
                          <a:solidFill>
                            <a:schemeClr val="tx1"/>
                          </a:solidFill>
                          <a:effectLst/>
                        </a:rPr>
                        <a:t>No.</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sr-Latn-CS" sz="1000" dirty="0">
                          <a:solidFill>
                            <a:schemeClr val="tx1"/>
                          </a:solidFill>
                          <a:effectLst/>
                        </a:rPr>
                        <a:t>Chainage (approximately) [km]</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sr-Latn-CS" sz="1000" dirty="0">
                          <a:solidFill>
                            <a:schemeClr val="tx1"/>
                          </a:solidFill>
                          <a:effectLst/>
                        </a:rPr>
                        <a:t>Description</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r>
              <a:tr h="682144">
                <a:tc>
                  <a:txBody>
                    <a:bodyPr/>
                    <a:lstStyle/>
                    <a:p>
                      <a:pPr algn="ctr">
                        <a:spcAft>
                          <a:spcPts val="0"/>
                        </a:spcAft>
                      </a:pPr>
                      <a:r>
                        <a:rPr lang="sr-Latn-CS" sz="1000" dirty="0">
                          <a:solidFill>
                            <a:schemeClr val="tx1"/>
                          </a:solidFill>
                          <a:effectLst/>
                        </a:rPr>
                        <a:t>1.</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sr-Latn-CS" sz="1000">
                          <a:effectLst/>
                        </a:rPr>
                        <a:t>19+550 </a:t>
                      </a:r>
                      <a:r>
                        <a:rPr lang="en-GB" sz="1000">
                          <a:effectLst/>
                        </a:rPr>
                        <a:t>–</a:t>
                      </a:r>
                      <a:r>
                        <a:rPr lang="sr-Latn-CS" sz="1000">
                          <a:effectLst/>
                        </a:rPr>
                        <a:t> 19+590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sr-Latn-CS" sz="1000">
                          <a:effectLst/>
                        </a:rPr>
                        <a:t>Entrance portal of the tunnel section to the zone of layer height up to about 10 m, V category according to RMR</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170536">
                <a:tc>
                  <a:txBody>
                    <a:bodyPr/>
                    <a:lstStyle/>
                    <a:p>
                      <a:pPr algn="ctr">
                        <a:spcAft>
                          <a:spcPts val="0"/>
                        </a:spcAft>
                      </a:pPr>
                      <a:r>
                        <a:rPr lang="sr-Latn-CS" sz="1000" dirty="0">
                          <a:solidFill>
                            <a:schemeClr val="tx1"/>
                          </a:solidFill>
                          <a:effectLst/>
                        </a:rPr>
                        <a:t>2.</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sr-Latn-CS" sz="1000">
                          <a:effectLst/>
                        </a:rPr>
                        <a:t>19+590 </a:t>
                      </a:r>
                      <a:r>
                        <a:rPr lang="en-GB" sz="1000">
                          <a:effectLst/>
                        </a:rPr>
                        <a:t>–</a:t>
                      </a:r>
                      <a:r>
                        <a:rPr lang="sr-Latn-CS" sz="1000">
                          <a:effectLst/>
                        </a:rPr>
                        <a:t> 19+665</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sr-Latn-CS" sz="1000">
                          <a:effectLst/>
                        </a:rPr>
                        <a:t>IV category according to RMR</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r>
              <a:tr h="511608">
                <a:tc>
                  <a:txBody>
                    <a:bodyPr/>
                    <a:lstStyle/>
                    <a:p>
                      <a:pPr algn="ctr">
                        <a:spcAft>
                          <a:spcPts val="0"/>
                        </a:spcAft>
                      </a:pPr>
                      <a:r>
                        <a:rPr lang="sr-Latn-CS" sz="1000" dirty="0">
                          <a:solidFill>
                            <a:schemeClr val="tx1"/>
                          </a:solidFill>
                          <a:effectLst/>
                        </a:rPr>
                        <a:t>3.</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sr-Latn-CS" sz="1000">
                          <a:effectLst/>
                        </a:rPr>
                        <a:t>19+665 </a:t>
                      </a:r>
                      <a:r>
                        <a:rPr lang="en-GB" sz="1000">
                          <a:effectLst/>
                        </a:rPr>
                        <a:t>–</a:t>
                      </a:r>
                      <a:r>
                        <a:rPr lang="sr-Latn-CS" sz="1000">
                          <a:effectLst/>
                        </a:rPr>
                        <a:t> 19+730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sr-Latn-CS" sz="1000" dirty="0">
                          <a:effectLst/>
                        </a:rPr>
                        <a:t>Section with often changes between IV and III category according to RMR</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r>
              <a:tr h="511608">
                <a:tc>
                  <a:txBody>
                    <a:bodyPr/>
                    <a:lstStyle/>
                    <a:p>
                      <a:pPr algn="ctr">
                        <a:spcAft>
                          <a:spcPts val="0"/>
                        </a:spcAft>
                      </a:pPr>
                      <a:r>
                        <a:rPr lang="sr-Latn-CS" sz="1000" dirty="0">
                          <a:solidFill>
                            <a:schemeClr val="tx1"/>
                          </a:solidFill>
                          <a:effectLst/>
                        </a:rPr>
                        <a:t>4.</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sr-Latn-CS" sz="1000">
                          <a:effectLst/>
                        </a:rPr>
                        <a:t>19+730 </a:t>
                      </a:r>
                      <a:r>
                        <a:rPr lang="en-GB" sz="1000">
                          <a:effectLst/>
                        </a:rPr>
                        <a:t>–</a:t>
                      </a:r>
                      <a:r>
                        <a:rPr lang="sr-Latn-CS" sz="1000">
                          <a:effectLst/>
                        </a:rPr>
                        <a:t> 19+750</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sr-Latn-CS" sz="1000" dirty="0">
                          <a:effectLst/>
                        </a:rPr>
                        <a:t>Exit portal of the tunnel section to the zone of layer height up to about 15 m, V to IV category by RMR</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6" name="Rectangle 5"/>
          <p:cNvSpPr/>
          <p:nvPr/>
        </p:nvSpPr>
        <p:spPr>
          <a:xfrm>
            <a:off x="3007725" y="455866"/>
            <a:ext cx="5814412" cy="369332"/>
          </a:xfrm>
          <a:prstGeom prst="rect">
            <a:avLst/>
          </a:prstGeom>
        </p:spPr>
        <p:txBody>
          <a:bodyPr wrap="none">
            <a:spAutoFit/>
          </a:bodyPr>
          <a:lstStyle/>
          <a:p>
            <a:r>
              <a:rPr lang="en-US" i="1" dirty="0">
                <a:latin typeface="Times New Roman" panose="02020603050405020304" pitchFamily="18" charset="0"/>
                <a:ea typeface="Times New Roman" panose="02020603050405020304" pitchFamily="18" charset="0"/>
              </a:rPr>
              <a:t>Separated zones based on geophysical seismic investigations</a:t>
            </a:r>
            <a:endParaRPr lang="en-US" dirty="0"/>
          </a:p>
        </p:txBody>
      </p:sp>
      <p:sp>
        <p:nvSpPr>
          <p:cNvPr id="7" name="Rectangle 6"/>
          <p:cNvSpPr/>
          <p:nvPr/>
        </p:nvSpPr>
        <p:spPr>
          <a:xfrm>
            <a:off x="4236352" y="4059145"/>
            <a:ext cx="3574440" cy="369332"/>
          </a:xfrm>
          <a:prstGeom prst="rect">
            <a:avLst/>
          </a:prstGeom>
        </p:spPr>
        <p:txBody>
          <a:bodyPr wrap="none">
            <a:spAutoFit/>
          </a:bodyPr>
          <a:lstStyle/>
          <a:p>
            <a:r>
              <a:rPr lang="en-US" i="1" dirty="0">
                <a:latin typeface="Times New Roman" panose="02020603050405020304" pitchFamily="18" charset="0"/>
                <a:ea typeface="Times New Roman" panose="02020603050405020304" pitchFamily="18" charset="0"/>
              </a:rPr>
              <a:t>Selected zones with prognosis length</a:t>
            </a:r>
            <a:endParaRPr lang="en-US" dirty="0"/>
          </a:p>
        </p:txBody>
      </p:sp>
    </p:spTree>
    <p:extLst>
      <p:ext uri="{BB962C8B-B14F-4D97-AF65-F5344CB8AC3E}">
        <p14:creationId xmlns:p14="http://schemas.microsoft.com/office/powerpoint/2010/main" val="271159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7264" y="561809"/>
            <a:ext cx="8486115" cy="707886"/>
          </a:xfrm>
          <a:prstGeom prst="rect">
            <a:avLst/>
          </a:prstGeom>
        </p:spPr>
        <p:txBody>
          <a:bodyPr wrap="square">
            <a:spAutoFit/>
          </a:bodyPr>
          <a:lstStyle/>
          <a:p>
            <a:r>
              <a:rPr lang="en-US" sz="2000" dirty="0"/>
              <a:t>APPLIED METHODOLOGY FOR EXTRAPOLATION OF PARAMETERS AT THE LEVEL OF ROCK MASS</a:t>
            </a:r>
          </a:p>
        </p:txBody>
      </p:sp>
      <p:sp>
        <p:nvSpPr>
          <p:cNvPr id="8" name="Rectangle 7"/>
          <p:cNvSpPr/>
          <p:nvPr/>
        </p:nvSpPr>
        <p:spPr>
          <a:xfrm>
            <a:off x="1907264" y="1606618"/>
            <a:ext cx="9273766" cy="646331"/>
          </a:xfrm>
          <a:prstGeom prst="rect">
            <a:avLst/>
          </a:prstGeom>
        </p:spPr>
        <p:txBody>
          <a:bodyPr wrap="square">
            <a:spAutoFit/>
          </a:bodyPr>
          <a:lstStyle/>
          <a:p>
            <a:r>
              <a:rPr lang="en-US" dirty="0" smtClean="0"/>
              <a:t>Methodology </a:t>
            </a:r>
            <a:r>
              <a:rPr lang="en-US" dirty="0"/>
              <a:t>based on a combination of rock mass classification parameters was applied using the methods </a:t>
            </a:r>
            <a:r>
              <a:rPr lang="en-US" dirty="0" smtClean="0"/>
              <a:t>RMR, Q </a:t>
            </a:r>
            <a:r>
              <a:rPr lang="en-US" dirty="0"/>
              <a:t>system, and GSI </a:t>
            </a:r>
            <a:r>
              <a:rPr lang="en-US" dirty="0" smtClean="0"/>
              <a:t>system.</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426441456"/>
              </p:ext>
            </p:extLst>
          </p:nvPr>
        </p:nvGraphicFramePr>
        <p:xfrm>
          <a:off x="2951431" y="2551839"/>
          <a:ext cx="5866646" cy="1952260"/>
        </p:xfrm>
        <a:graphic>
          <a:graphicData uri="http://schemas.openxmlformats.org/drawingml/2006/table">
            <a:tbl>
              <a:tblPr firstRow="1" firstCol="1" bandRow="1">
                <a:tableStyleId>{5C22544A-7EE6-4342-B048-85BDC9FD1C3A}</a:tableStyleId>
              </a:tblPr>
              <a:tblGrid>
                <a:gridCol w="2889147"/>
                <a:gridCol w="1672818"/>
                <a:gridCol w="1304681"/>
              </a:tblGrid>
              <a:tr h="390452">
                <a:tc>
                  <a:txBody>
                    <a:bodyPr/>
                    <a:lstStyle/>
                    <a:p>
                      <a:pPr algn="ctr">
                        <a:spcAft>
                          <a:spcPts val="0"/>
                        </a:spcAft>
                      </a:pPr>
                      <a:r>
                        <a:rPr lang="sr-Latn-C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sr-Latn-CS" sz="1600" dirty="0">
                          <a:solidFill>
                            <a:schemeClr val="tx1"/>
                          </a:solidFill>
                          <a:effectLst/>
                        </a:rPr>
                        <a:t>RMR</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sr-Latn-CS" sz="1600" dirty="0">
                          <a:solidFill>
                            <a:schemeClr val="tx1"/>
                          </a:solidFill>
                          <a:effectLst/>
                        </a:rPr>
                        <a:t>Q</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2">
                        <a:lumMod val="60000"/>
                        <a:lumOff val="40000"/>
                      </a:schemeClr>
                    </a:solidFill>
                  </a:tcPr>
                </a:tc>
              </a:tr>
              <a:tr h="780904">
                <a:tc>
                  <a:txBody>
                    <a:bodyPr/>
                    <a:lstStyle/>
                    <a:p>
                      <a:pPr algn="ctr">
                        <a:spcAft>
                          <a:spcPts val="0"/>
                        </a:spcAft>
                      </a:pPr>
                      <a:r>
                        <a:rPr lang="sr-Latn-CS" sz="1200">
                          <a:solidFill>
                            <a:schemeClr val="tx1"/>
                          </a:solidFill>
                          <a:effectLst/>
                        </a:rPr>
                        <a:t>Portal zone of tunnel sections 1 and 2</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sr-Latn-CS" sz="1600">
                          <a:effectLst/>
                        </a:rPr>
                        <a:t>6</a:t>
                      </a:r>
                      <a:r>
                        <a:rPr lang="en-GB" sz="1600">
                          <a:effectLst/>
                        </a:rPr>
                        <a:t>–</a:t>
                      </a:r>
                      <a:r>
                        <a:rPr lang="sr-Latn-CS" sz="1600">
                          <a:effectLst/>
                        </a:rPr>
                        <a:t>10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r-Latn-CS" sz="1600">
                          <a:effectLst/>
                        </a:rPr>
                        <a:t>0,008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390452">
                <a:tc>
                  <a:txBody>
                    <a:bodyPr/>
                    <a:lstStyle/>
                    <a:p>
                      <a:pPr algn="ctr">
                        <a:spcAft>
                          <a:spcPts val="0"/>
                        </a:spcAft>
                      </a:pPr>
                      <a:r>
                        <a:rPr lang="sr-Latn-CS" sz="1200">
                          <a:solidFill>
                            <a:schemeClr val="tx1"/>
                          </a:solidFill>
                          <a:effectLst/>
                        </a:rPr>
                        <a:t>Zone 2 i 4</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sr-Latn-CS" sz="1600">
                          <a:effectLst/>
                        </a:rPr>
                        <a:t>20</a:t>
                      </a:r>
                      <a:r>
                        <a:rPr lang="en-GB" sz="1600">
                          <a:effectLst/>
                        </a:rPr>
                        <a:t>–</a:t>
                      </a:r>
                      <a:r>
                        <a:rPr lang="sr-Latn-CS" sz="1600">
                          <a:effectLst/>
                        </a:rPr>
                        <a:t>25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r-Latn-CS" sz="1600" dirty="0">
                          <a:effectLst/>
                        </a:rPr>
                        <a:t>0,165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r h="390452">
                <a:tc>
                  <a:txBody>
                    <a:bodyPr/>
                    <a:lstStyle/>
                    <a:p>
                      <a:pPr algn="ctr">
                        <a:spcAft>
                          <a:spcPts val="0"/>
                        </a:spcAft>
                      </a:pPr>
                      <a:r>
                        <a:rPr lang="sr-Latn-CS" sz="1200" dirty="0">
                          <a:solidFill>
                            <a:schemeClr val="tx1"/>
                          </a:solidFill>
                          <a:effectLst/>
                        </a:rPr>
                        <a:t>Zone 3</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spcAft>
                          <a:spcPts val="0"/>
                        </a:spcAft>
                      </a:pPr>
                      <a:r>
                        <a:rPr lang="sr-Latn-CS" sz="1600">
                          <a:effectLst/>
                        </a:rPr>
                        <a:t>32</a:t>
                      </a:r>
                      <a:r>
                        <a:rPr lang="en-GB" sz="1600">
                          <a:effectLst/>
                        </a:rPr>
                        <a:t>–</a:t>
                      </a:r>
                      <a:r>
                        <a:rPr lang="sr-Latn-CS" sz="1600">
                          <a:effectLst/>
                        </a:rPr>
                        <a:t>37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sr-Latn-CS" sz="1600" dirty="0">
                          <a:effectLst/>
                        </a:rPr>
                        <a:t>0,624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11" name="Rectangle 10"/>
          <p:cNvSpPr/>
          <p:nvPr/>
        </p:nvSpPr>
        <p:spPr>
          <a:xfrm>
            <a:off x="1907264" y="5034409"/>
            <a:ext cx="9880349" cy="1200329"/>
          </a:xfrm>
          <a:prstGeom prst="rect">
            <a:avLst/>
          </a:prstGeom>
        </p:spPr>
        <p:txBody>
          <a:bodyPr wrap="square">
            <a:spAutoFit/>
          </a:bodyPr>
          <a:lstStyle/>
          <a:p>
            <a:r>
              <a:rPr lang="en-US" dirty="0"/>
              <a:t>The range of values of the GSI parameter is defined within the following limits:</a:t>
            </a:r>
          </a:p>
          <a:p>
            <a:r>
              <a:rPr lang="en-US" dirty="0" smtClean="0"/>
              <a:t>- Degraded </a:t>
            </a:r>
            <a:r>
              <a:rPr lang="en-US" dirty="0"/>
              <a:t>and cracked gneiss</a:t>
            </a:r>
            <a:r>
              <a:rPr lang="en-US" dirty="0" smtClean="0"/>
              <a:t>: 17–26</a:t>
            </a:r>
            <a:r>
              <a:rPr lang="en-US" dirty="0"/>
              <a:t>;</a:t>
            </a:r>
          </a:p>
          <a:p>
            <a:r>
              <a:rPr lang="en-US" dirty="0" smtClean="0"/>
              <a:t>- Fractured</a:t>
            </a:r>
            <a:r>
              <a:rPr lang="en-US" dirty="0"/>
              <a:t>, cracked, and less decomposed </a:t>
            </a:r>
            <a:r>
              <a:rPr lang="en-US" dirty="0" smtClean="0"/>
              <a:t>gneiss: 26–40</a:t>
            </a:r>
            <a:r>
              <a:rPr lang="en-US" dirty="0"/>
              <a:t>;</a:t>
            </a:r>
          </a:p>
          <a:p>
            <a:r>
              <a:rPr lang="en-US" dirty="0" smtClean="0"/>
              <a:t>- Weakly </a:t>
            </a:r>
            <a:r>
              <a:rPr lang="en-US" dirty="0"/>
              <a:t>cracked </a:t>
            </a:r>
            <a:r>
              <a:rPr lang="en-US" dirty="0" smtClean="0"/>
              <a:t>gneiss: 40–55</a:t>
            </a:r>
            <a:r>
              <a:rPr lang="en-US" dirty="0"/>
              <a:t>.</a:t>
            </a:r>
          </a:p>
        </p:txBody>
      </p:sp>
    </p:spTree>
    <p:extLst>
      <p:ext uri="{BB962C8B-B14F-4D97-AF65-F5344CB8AC3E}">
        <p14:creationId xmlns:p14="http://schemas.microsoft.com/office/powerpoint/2010/main" val="682642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7798" y="670452"/>
            <a:ext cx="6096000" cy="707886"/>
          </a:xfrm>
          <a:prstGeom prst="rect">
            <a:avLst/>
          </a:prstGeom>
        </p:spPr>
        <p:txBody>
          <a:bodyPr>
            <a:spAutoFit/>
          </a:bodyPr>
          <a:lstStyle/>
          <a:p>
            <a:r>
              <a:rPr lang="en-US" sz="2000" dirty="0"/>
              <a:t>PREDICTION OF GEOTECHNICAL CONDITIONS OF TUNNEL CONSTRUCTION</a:t>
            </a:r>
          </a:p>
        </p:txBody>
      </p:sp>
      <p:sp>
        <p:nvSpPr>
          <p:cNvPr id="6" name="Rectangle 5"/>
          <p:cNvSpPr/>
          <p:nvPr/>
        </p:nvSpPr>
        <p:spPr>
          <a:xfrm>
            <a:off x="1997798" y="1548189"/>
            <a:ext cx="9527263" cy="1200329"/>
          </a:xfrm>
          <a:prstGeom prst="rect">
            <a:avLst/>
          </a:prstGeom>
        </p:spPr>
        <p:txBody>
          <a:bodyPr wrap="square">
            <a:spAutoFit/>
          </a:bodyPr>
          <a:lstStyle/>
          <a:p>
            <a:pPr algn="just"/>
            <a:r>
              <a:rPr lang="en-US" dirty="0"/>
              <a:t>For prediction of the excavation method, as well as  for defining the method of </a:t>
            </a:r>
            <a:r>
              <a:rPr lang="en-US" dirty="0" err="1"/>
              <a:t>tunnelling</a:t>
            </a:r>
            <a:r>
              <a:rPr lang="en-US" dirty="0"/>
              <a:t> and protection of the excavation, it was performed a classification of the terrain as a working environment – the Louis' method </a:t>
            </a:r>
            <a:r>
              <a:rPr lang="en-US" dirty="0" smtClean="0"/>
              <a:t>(left</a:t>
            </a:r>
            <a:r>
              <a:rPr lang="en-US" dirty="0"/>
              <a:t>), as well as a somewhat newer method based on the GSI </a:t>
            </a:r>
            <a:r>
              <a:rPr lang="en-US" dirty="0" smtClean="0"/>
              <a:t>value, </a:t>
            </a:r>
            <a:r>
              <a:rPr lang="en-US" dirty="0"/>
              <a:t>were used </a:t>
            </a:r>
            <a:r>
              <a:rPr lang="en-US" dirty="0" smtClean="0"/>
              <a:t>(right</a:t>
            </a:r>
            <a:r>
              <a:rPr lang="en-US" dirty="0"/>
              <a:t>).</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3028" y="2748518"/>
            <a:ext cx="5640438" cy="4109482"/>
          </a:xfrm>
          <a:prstGeom prst="rect">
            <a:avLst/>
          </a:prstGeom>
          <a:noFill/>
          <a:ln>
            <a:noFill/>
          </a:ln>
        </p:spPr>
      </p:pic>
    </p:spTree>
    <p:extLst>
      <p:ext uri="{BB962C8B-B14F-4D97-AF65-F5344CB8AC3E}">
        <p14:creationId xmlns:p14="http://schemas.microsoft.com/office/powerpoint/2010/main" val="1477659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8622" y="788148"/>
            <a:ext cx="9418622" cy="646331"/>
          </a:xfrm>
          <a:prstGeom prst="rect">
            <a:avLst/>
          </a:prstGeom>
        </p:spPr>
        <p:txBody>
          <a:bodyPr wrap="square">
            <a:spAutoFit/>
          </a:bodyPr>
          <a:lstStyle/>
          <a:p>
            <a:r>
              <a:rPr lang="en-US" dirty="0"/>
              <a:t>The analysis of possible special cases of instability was carried out using the UNWEDGE </a:t>
            </a:r>
            <a:r>
              <a:rPr lang="en-US" dirty="0" smtClean="0"/>
              <a:t>software (Figure left).</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12563" t="17851" r="27193" b="13640"/>
          <a:stretch/>
        </p:blipFill>
        <p:spPr bwMode="auto">
          <a:xfrm>
            <a:off x="860080" y="2688880"/>
            <a:ext cx="5228869" cy="3385995"/>
          </a:xfrm>
          <a:prstGeom prst="rect">
            <a:avLst/>
          </a:prstGeom>
          <a:noFill/>
          <a:ln>
            <a:solidFill>
              <a:schemeClr val="bg1">
                <a:lumMod val="50000"/>
              </a:schemeClr>
            </a:solidFill>
          </a:ln>
          <a:extLst>
            <a:ext uri="{53640926-AAD7-44D8-BBD7-CCE9431645EC}">
              <a14:shadowObscured xmlns:a14="http://schemas.microsoft.com/office/drawing/2010/main"/>
            </a:ext>
          </a:extLst>
        </p:spPr>
      </p:pic>
      <p:sp>
        <p:nvSpPr>
          <p:cNvPr id="6" name="Rectangle 5"/>
          <p:cNvSpPr/>
          <p:nvPr/>
        </p:nvSpPr>
        <p:spPr>
          <a:xfrm>
            <a:off x="1798621" y="1654583"/>
            <a:ext cx="9300927" cy="646331"/>
          </a:xfrm>
          <a:prstGeom prst="rect">
            <a:avLst/>
          </a:prstGeom>
        </p:spPr>
        <p:txBody>
          <a:bodyPr wrap="square">
            <a:spAutoFit/>
          </a:bodyPr>
          <a:lstStyle/>
          <a:p>
            <a:r>
              <a:rPr lang="en-US" dirty="0"/>
              <a:t>To select a support system, in the first iteration, the design engineer can use the recommendations of Barton or </a:t>
            </a:r>
            <a:r>
              <a:rPr lang="en-US" dirty="0" err="1"/>
              <a:t>Bienawski</a:t>
            </a:r>
            <a:r>
              <a:rPr lang="en-US" dirty="0"/>
              <a:t>, or diagrams presented in </a:t>
            </a:r>
            <a:r>
              <a:rPr lang="en-US" dirty="0" smtClean="0"/>
              <a:t>Figure right.</a:t>
            </a:r>
            <a:endParaRPr lang="en-US" dirty="0"/>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50552" t="4796" r="-648" b="-36"/>
          <a:stretch/>
        </p:blipFill>
        <p:spPr bwMode="auto">
          <a:xfrm>
            <a:off x="6633099" y="2688880"/>
            <a:ext cx="4937229" cy="33859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751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TotalTime>
  <Words>1353</Words>
  <Application>Microsoft Office PowerPoint</Application>
  <PresentationFormat>Widescreen</PresentationFormat>
  <Paragraphs>133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Times New Roman</vt:lpstr>
      <vt:lpstr>Wingdings 3</vt:lpstr>
      <vt:lpstr>Wisp</vt:lpstr>
      <vt:lpstr>Geotechnical conditions for the construction of the Vršnik Tunnel on the Niš–Priština Highway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Geotechnical conditions for the construction of the Vršnik Tunnel on the Niš–Priština Highway </dc:title>
  <dc:creator>Korisnik</dc:creator>
  <cp:lastModifiedBy>Korisnik</cp:lastModifiedBy>
  <cp:revision>11</cp:revision>
  <dcterms:created xsi:type="dcterms:W3CDTF">2021-04-19T16:16:07Z</dcterms:created>
  <dcterms:modified xsi:type="dcterms:W3CDTF">2021-04-20T18:10:04Z</dcterms:modified>
</cp:coreProperties>
</file>